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8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media/image2.jpg" ContentType="image/jpg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5.xml" ContentType="application/vnd.openxmlformats-officedocument.presentationml.notesSlide+xml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notesSlides/notesSlide9.xml" ContentType="application/vnd.openxmlformats-officedocument.presentationml.notesSlide+xml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notesSlides/notesSlide10.xml" ContentType="application/vnd.openxmlformats-officedocument.presentationml.notesSlide+xml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media/image78.jpg" ContentType="image/jpg"/>
  <Override PartName="/ppt/media/image82.jpg" ContentType="image/jpg"/>
  <Override PartName="/ppt/theme/themeOverride16.xml" ContentType="application/vnd.openxmlformats-officedocument.themeOverride+xml"/>
  <Override PartName="/ppt/media/image83.jpg" ContentType="image/jpg"/>
  <Override PartName="/ppt/media/image84.jpg" ContentType="image/jpg"/>
  <Override PartName="/ppt/notesSlides/notesSlide11.xml" ContentType="application/vnd.openxmlformats-officedocument.presentationml.notesSlide+xml"/>
  <Override PartName="/ppt/media/image8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media/image90.jpg" ContentType="image/jpg"/>
  <Override PartName="/ppt/media/image91.jpg" ContentType="image/jpg"/>
  <Override PartName="/ppt/media/image92.jpg" ContentType="image/jpg"/>
  <Override PartName="/ppt/media/image93.jpg" ContentType="image/jpg"/>
  <Override PartName="/ppt/media/image94.jpg" ContentType="image/jpg"/>
  <Override PartName="/ppt/media/image95.jpg" ContentType="image/jpg"/>
  <Override PartName="/ppt/media/image96.jpg" ContentType="image/jpg"/>
  <Override PartName="/ppt/media/image97.jpg" ContentType="image/jpg"/>
  <Override PartName="/ppt/media/image98.jpg" ContentType="image/jpg"/>
  <Override PartName="/ppt/media/image99.jpg" ContentType="image/jpg"/>
  <Override PartName="/ppt/media/image100.jpg" ContentType="image/jpg"/>
  <Override PartName="/ppt/media/image101.jpg" ContentType="image/jpg"/>
  <Override PartName="/ppt/media/image102.jpg" ContentType="image/jpg"/>
  <Override PartName="/ppt/media/image103.jpg" ContentType="image/jpg"/>
  <Override PartName="/ppt/media/image104.jpg" ContentType="image/jpg"/>
  <Override PartName="/ppt/notesSlides/notesSlide12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8.xml" ContentType="application/vnd.openxmlformats-officedocument.themeOverride+xml"/>
  <Override PartName="/ppt/media/image122.jpg" ContentType="image/jpg"/>
  <Override PartName="/ppt/media/image123.jpg" ContentType="image/jpg"/>
  <Override PartName="/ppt/media/image124.jpg" ContentType="image/jpg"/>
  <Override PartName="/ppt/tags/tag1.xml" ContentType="application/vnd.openxmlformats-officedocument.presentationml.tags+xml"/>
  <Override PartName="/ppt/media/image125.jpg" ContentType="image/jpg"/>
  <Override PartName="/ppt/media/image126.jpg" ContentType="image/jpg"/>
  <Override PartName="/ppt/media/image128.jpg" ContentType="image/jpg"/>
  <Override PartName="/ppt/theme/themeOverride19.xml" ContentType="application/vnd.openxmlformats-officedocument.themeOverride+xml"/>
  <Override PartName="/ppt/notesSlides/notesSlide14.xml" ContentType="application/vnd.openxmlformats-officedocument.presentationml.notesSlide+xml"/>
  <Override PartName="/ppt/media/image130.jpg" ContentType="image/jpg"/>
  <Override PartName="/ppt/media/image131.jpg" ContentType="image/jpg"/>
  <Override PartName="/ppt/media/image132.jpg" ContentType="image/jpg"/>
  <Override PartName="/ppt/media/image133.jpg" ContentType="image/jpg"/>
  <Override PartName="/ppt/media/image134.jpg" ContentType="image/jpg"/>
  <Override PartName="/ppt/notesSlides/notesSlide15.xml" ContentType="application/vnd.openxmlformats-officedocument.presentationml.notesSlide+xml"/>
  <Override PartName="/ppt/media/image135.jpg" ContentType="image/jpg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media/image141.jpg" ContentType="image/jpg"/>
  <Override PartName="/ppt/theme/themeOverride27.xml" ContentType="application/vnd.openxmlformats-officedocument.themeOverride+xml"/>
  <Override PartName="/ppt/media/image144.jpg" ContentType="image/jpg"/>
  <Override PartName="/ppt/media/image145.jpg" ContentType="image/jpg"/>
  <Override PartName="/ppt/media/image146.jpg" ContentType="image/jpg"/>
  <Override PartName="/ppt/media/image147.jpg" ContentType="image/jpg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notesSlides/notesSlide17.xml" ContentType="application/vnd.openxmlformats-officedocument.presentationml.notesSlide+xml"/>
  <Override PartName="/ppt/media/image154.jpg" ContentType="image/jpg"/>
  <Override PartName="/ppt/media/image155.jpg" ContentType="image/jpg"/>
  <Override PartName="/ppt/notesSlides/notesSlide18.xml" ContentType="application/vnd.openxmlformats-officedocument.presentationml.notesSl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2" r:id="rId1"/>
    <p:sldMasterId id="2147483684" r:id="rId2"/>
    <p:sldMasterId id="2147483733" r:id="rId3"/>
    <p:sldMasterId id="2147483821" r:id="rId4"/>
    <p:sldMasterId id="2147483833" r:id="rId5"/>
    <p:sldMasterId id="2147483869" r:id="rId6"/>
    <p:sldMasterId id="2147483881" r:id="rId7"/>
    <p:sldMasterId id="2147483887" r:id="rId8"/>
    <p:sldMasterId id="2147483911" r:id="rId9"/>
  </p:sldMasterIdLst>
  <p:notesMasterIdLst>
    <p:notesMasterId r:id="rId165"/>
  </p:notesMasterIdLst>
  <p:sldIdLst>
    <p:sldId id="256" r:id="rId10"/>
    <p:sldId id="434" r:id="rId11"/>
    <p:sldId id="852" r:id="rId12"/>
    <p:sldId id="435" r:id="rId13"/>
    <p:sldId id="686" r:id="rId14"/>
    <p:sldId id="687" r:id="rId15"/>
    <p:sldId id="688" r:id="rId16"/>
    <p:sldId id="310" r:id="rId17"/>
    <p:sldId id="443" r:id="rId18"/>
    <p:sldId id="343" r:id="rId19"/>
    <p:sldId id="345" r:id="rId20"/>
    <p:sldId id="346" r:id="rId21"/>
    <p:sldId id="446" r:id="rId22"/>
    <p:sldId id="447" r:id="rId23"/>
    <p:sldId id="706" r:id="rId24"/>
    <p:sldId id="449" r:id="rId25"/>
    <p:sldId id="450" r:id="rId26"/>
    <p:sldId id="838" r:id="rId27"/>
    <p:sldId id="839" r:id="rId28"/>
    <p:sldId id="452" r:id="rId29"/>
    <p:sldId id="453" r:id="rId30"/>
    <p:sldId id="454" r:id="rId31"/>
    <p:sldId id="455" r:id="rId32"/>
    <p:sldId id="456" r:id="rId33"/>
    <p:sldId id="457" r:id="rId34"/>
    <p:sldId id="458" r:id="rId35"/>
    <p:sldId id="459" r:id="rId36"/>
    <p:sldId id="479" r:id="rId37"/>
    <p:sldId id="641" r:id="rId38"/>
    <p:sldId id="643" r:id="rId39"/>
    <p:sldId id="645" r:id="rId40"/>
    <p:sldId id="646" r:id="rId41"/>
    <p:sldId id="647" r:id="rId42"/>
    <p:sldId id="648" r:id="rId43"/>
    <p:sldId id="649" r:id="rId44"/>
    <p:sldId id="650" r:id="rId45"/>
    <p:sldId id="651" r:id="rId46"/>
    <p:sldId id="652" r:id="rId47"/>
    <p:sldId id="653" r:id="rId48"/>
    <p:sldId id="654" r:id="rId49"/>
    <p:sldId id="655" r:id="rId50"/>
    <p:sldId id="703" r:id="rId51"/>
    <p:sldId id="704" r:id="rId52"/>
    <p:sldId id="815" r:id="rId53"/>
    <p:sldId id="657" r:id="rId54"/>
    <p:sldId id="658" r:id="rId55"/>
    <p:sldId id="506" r:id="rId56"/>
    <p:sldId id="507" r:id="rId57"/>
    <p:sldId id="508" r:id="rId58"/>
    <p:sldId id="509" r:id="rId59"/>
    <p:sldId id="510" r:id="rId60"/>
    <p:sldId id="511" r:id="rId61"/>
    <p:sldId id="515" r:id="rId62"/>
    <p:sldId id="517" r:id="rId63"/>
    <p:sldId id="519" r:id="rId64"/>
    <p:sldId id="709" r:id="rId65"/>
    <p:sldId id="710" r:id="rId66"/>
    <p:sldId id="659" r:id="rId67"/>
    <p:sldId id="660" r:id="rId68"/>
    <p:sldId id="525" r:id="rId69"/>
    <p:sldId id="705" r:id="rId70"/>
    <p:sldId id="834" r:id="rId71"/>
    <p:sldId id="835" r:id="rId72"/>
    <p:sldId id="836" r:id="rId73"/>
    <p:sldId id="816" r:id="rId74"/>
    <p:sldId id="817" r:id="rId75"/>
    <p:sldId id="818" r:id="rId76"/>
    <p:sldId id="819" r:id="rId77"/>
    <p:sldId id="820" r:id="rId78"/>
    <p:sldId id="821" r:id="rId79"/>
    <p:sldId id="822" r:id="rId80"/>
    <p:sldId id="823" r:id="rId81"/>
    <p:sldId id="824" r:id="rId82"/>
    <p:sldId id="825" r:id="rId83"/>
    <p:sldId id="826" r:id="rId84"/>
    <p:sldId id="827" r:id="rId85"/>
    <p:sldId id="828" r:id="rId86"/>
    <p:sldId id="829" r:id="rId87"/>
    <p:sldId id="830" r:id="rId88"/>
    <p:sldId id="831" r:id="rId89"/>
    <p:sldId id="832" r:id="rId90"/>
    <p:sldId id="853" r:id="rId91"/>
    <p:sldId id="718" r:id="rId92"/>
    <p:sldId id="719" r:id="rId93"/>
    <p:sldId id="720" r:id="rId94"/>
    <p:sldId id="725" r:id="rId95"/>
    <p:sldId id="727" r:id="rId96"/>
    <p:sldId id="726" r:id="rId97"/>
    <p:sldId id="728" r:id="rId98"/>
    <p:sldId id="729" r:id="rId99"/>
    <p:sldId id="730" r:id="rId100"/>
    <p:sldId id="731" r:id="rId101"/>
    <p:sldId id="732" r:id="rId102"/>
    <p:sldId id="733" r:id="rId103"/>
    <p:sldId id="734" r:id="rId104"/>
    <p:sldId id="735" r:id="rId105"/>
    <p:sldId id="736" r:id="rId106"/>
    <p:sldId id="737" r:id="rId107"/>
    <p:sldId id="738" r:id="rId108"/>
    <p:sldId id="739" r:id="rId109"/>
    <p:sldId id="740" r:id="rId110"/>
    <p:sldId id="741" r:id="rId111"/>
    <p:sldId id="742" r:id="rId112"/>
    <p:sldId id="743" r:id="rId113"/>
    <p:sldId id="744" r:id="rId114"/>
    <p:sldId id="745" r:id="rId115"/>
    <p:sldId id="746" r:id="rId116"/>
    <p:sldId id="747" r:id="rId117"/>
    <p:sldId id="748" r:id="rId118"/>
    <p:sldId id="749" r:id="rId119"/>
    <p:sldId id="750" r:id="rId120"/>
    <p:sldId id="751" r:id="rId121"/>
    <p:sldId id="752" r:id="rId122"/>
    <p:sldId id="753" r:id="rId123"/>
    <p:sldId id="754" r:id="rId124"/>
    <p:sldId id="755" r:id="rId125"/>
    <p:sldId id="756" r:id="rId126"/>
    <p:sldId id="758" r:id="rId127"/>
    <p:sldId id="759" r:id="rId128"/>
    <p:sldId id="761" r:id="rId129"/>
    <p:sldId id="762" r:id="rId130"/>
    <p:sldId id="763" r:id="rId131"/>
    <p:sldId id="764" r:id="rId132"/>
    <p:sldId id="765" r:id="rId133"/>
    <p:sldId id="855" r:id="rId134"/>
    <p:sldId id="856" r:id="rId135"/>
    <p:sldId id="766" r:id="rId136"/>
    <p:sldId id="847" r:id="rId137"/>
    <p:sldId id="851" r:id="rId138"/>
    <p:sldId id="767" r:id="rId139"/>
    <p:sldId id="768" r:id="rId140"/>
    <p:sldId id="769" r:id="rId141"/>
    <p:sldId id="770" r:id="rId142"/>
    <p:sldId id="849" r:id="rId143"/>
    <p:sldId id="771" r:id="rId144"/>
    <p:sldId id="772" r:id="rId145"/>
    <p:sldId id="841" r:id="rId146"/>
    <p:sldId id="842" r:id="rId147"/>
    <p:sldId id="843" r:id="rId148"/>
    <p:sldId id="844" r:id="rId149"/>
    <p:sldId id="846" r:id="rId150"/>
    <p:sldId id="724" r:id="rId151"/>
    <p:sldId id="775" r:id="rId152"/>
    <p:sldId id="777" r:id="rId153"/>
    <p:sldId id="778" r:id="rId154"/>
    <p:sldId id="779" r:id="rId155"/>
    <p:sldId id="780" r:id="rId156"/>
    <p:sldId id="782" r:id="rId157"/>
    <p:sldId id="784" r:id="rId158"/>
    <p:sldId id="854" r:id="rId159"/>
    <p:sldId id="785" r:id="rId160"/>
    <p:sldId id="786" r:id="rId161"/>
    <p:sldId id="791" r:id="rId162"/>
    <p:sldId id="793" r:id="rId163"/>
    <p:sldId id="837" r:id="rId1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75331" autoAdjust="0"/>
  </p:normalViewPr>
  <p:slideViewPr>
    <p:cSldViewPr snapToGrid="0">
      <p:cViewPr varScale="1">
        <p:scale>
          <a:sx n="66" d="100"/>
          <a:sy n="66" d="100"/>
        </p:scale>
        <p:origin x="1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95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24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59" Type="http://schemas.openxmlformats.org/officeDocument/2006/relationships/slide" Target="slides/slide150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6.xml"/><Relationship Id="rId160" Type="http://schemas.openxmlformats.org/officeDocument/2006/relationships/slide" Target="slides/slide151.xml"/><Relationship Id="rId22" Type="http://schemas.openxmlformats.org/officeDocument/2006/relationships/slide" Target="slides/slide13.xml"/><Relationship Id="rId43" Type="http://schemas.openxmlformats.org/officeDocument/2006/relationships/slide" Target="slides/slide34.xml"/><Relationship Id="rId64" Type="http://schemas.openxmlformats.org/officeDocument/2006/relationships/slide" Target="slides/slide55.xml"/><Relationship Id="rId118" Type="http://schemas.openxmlformats.org/officeDocument/2006/relationships/slide" Target="slides/slide109.xml"/><Relationship Id="rId139" Type="http://schemas.openxmlformats.org/officeDocument/2006/relationships/slide" Target="slides/slide130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2" Type="http://schemas.openxmlformats.org/officeDocument/2006/relationships/slide" Target="slides/slide3.xml"/><Relationship Id="rId33" Type="http://schemas.openxmlformats.org/officeDocument/2006/relationships/slide" Target="slides/slide24.xml"/><Relationship Id="rId108" Type="http://schemas.openxmlformats.org/officeDocument/2006/relationships/slide" Target="slides/slide99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slide" Target="slides/slide136.xml"/><Relationship Id="rId161" Type="http://schemas.openxmlformats.org/officeDocument/2006/relationships/slide" Target="slides/slide152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1" Type="http://schemas.openxmlformats.org/officeDocument/2006/relationships/slide" Target="slides/slide142.xml"/><Relationship Id="rId156" Type="http://schemas.openxmlformats.org/officeDocument/2006/relationships/slide" Target="slides/slide147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slide" Target="slides/slide1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slide" Target="slides/slide15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64" Type="http://schemas.openxmlformats.org/officeDocument/2006/relationships/slide" Target="slides/slide155.xml"/><Relationship Id="rId16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slide" Target="slides/slide145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slide" Target="slides/slide135.xml"/><Relationship Id="rId90" Type="http://schemas.openxmlformats.org/officeDocument/2006/relationships/slide" Target="slides/slide81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18.xml"/><Relationship Id="rId48" Type="http://schemas.openxmlformats.org/officeDocument/2006/relationships/slide" Target="slides/slide39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34" Type="http://schemas.openxmlformats.org/officeDocument/2006/relationships/slide" Target="slides/slide125.xml"/><Relationship Id="rId80" Type="http://schemas.openxmlformats.org/officeDocument/2006/relationships/slide" Target="slides/slide71.xml"/><Relationship Id="rId155" Type="http://schemas.openxmlformats.org/officeDocument/2006/relationships/slide" Target="slides/slide146.xml"/><Relationship Id="rId17" Type="http://schemas.openxmlformats.org/officeDocument/2006/relationships/slide" Target="slides/slide8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24" Type="http://schemas.openxmlformats.org/officeDocument/2006/relationships/slide" Target="slides/slide1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cat>
            <c:strRef>
              <c:f>Sheet1!$A$5:$A$9</c:f>
              <c:strCache>
                <c:ptCount val="5"/>
                <c:pt idx="0">
                  <c:v>SuperVision</c:v>
                </c:pt>
                <c:pt idx="1">
                  <c:v>ISI</c:v>
                </c:pt>
                <c:pt idx="2">
                  <c:v>Oxford</c:v>
                </c:pt>
                <c:pt idx="3">
                  <c:v>INRIA</c:v>
                </c:pt>
                <c:pt idx="4">
                  <c:v>Amsterdam</c:v>
                </c:pt>
              </c:strCache>
            </c:strRef>
          </c:cat>
          <c:val>
            <c:numRef>
              <c:f>Sheet1!$B$5:$B$9</c:f>
              <c:numCache>
                <c:formatCode>General</c:formatCode>
                <c:ptCount val="5"/>
                <c:pt idx="0">
                  <c:v>16.399999999999999</c:v>
                </c:pt>
                <c:pt idx="1">
                  <c:v>26.2</c:v>
                </c:pt>
                <c:pt idx="2">
                  <c:v>27</c:v>
                </c:pt>
                <c:pt idx="3">
                  <c:v>27</c:v>
                </c:pt>
                <c:pt idx="4">
                  <c:v>29.6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18-4A21-9775-1B7555DB4B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7446456"/>
        <c:axId val="227440968"/>
      </c:barChart>
      <c:catAx>
        <c:axId val="227446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227440968"/>
        <c:crosses val="autoZero"/>
        <c:auto val="1"/>
        <c:lblAlgn val="ctr"/>
        <c:lblOffset val="100"/>
        <c:noMultiLvlLbl val="0"/>
      </c:catAx>
      <c:valAx>
        <c:axId val="2274409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r>
                  <a:rPr lang="en-US">
                    <a:solidFill>
                      <a:schemeClr val="bg1"/>
                    </a:solidFill>
                  </a:rPr>
                  <a:t>Top</a:t>
                </a:r>
                <a:r>
                  <a:rPr lang="en-US" baseline="0">
                    <a:solidFill>
                      <a:schemeClr val="bg1"/>
                    </a:solidFill>
                  </a:rPr>
                  <a:t>-5 error rate %</a:t>
                </a:r>
                <a:endParaRPr lang="en-US">
                  <a:solidFill>
                    <a:schemeClr val="bg1"/>
                  </a:solidFill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zh-CN"/>
          </a:p>
        </c:txPr>
        <c:crossAx val="22744645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9/26/21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fmCyLEQ8U&amp;list=PL16j5WbGpaM0_Tj8CRmurZ8Kk1gEBc7fg&amp;index=4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776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66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hlinkClick r:id="rId3"/>
              </a:rPr>
              <a:t>https://www.youtube.com/watch?v=QWfmCyLEQ8U&amp;list=PL16j5WbGpaM0_Tj8CRmurZ8Kk1gEBc7fg&amp;index=4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16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8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Saturation:</a:t>
            </a:r>
            <a:r>
              <a:rPr kumimoji="1" lang="zh-CN" altLang="en-US" dirty="0"/>
              <a:t>饱和性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9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Top-5 error, also known as rank-5 error is simply an instantiation of Rank-N error metric with (N=5). Rank N error is the fraction of test samples xi where the correct label </a:t>
            </a:r>
            <a:r>
              <a:rPr lang="en-HK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does not appear in the top N predicted results of the model when results are sorted in decreasing order of confidence, or P(</a:t>
            </a:r>
            <a:r>
              <a:rPr lang="en-HK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yi|xi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9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2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总的来说，通过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学习后，我们学习到的特征，是具有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辨别性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的特征，比如要我们区分人脸和狗头，那么通过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学习后，背景部位的激活度基本很少，我们通过可视化就可以看到我们提取到的特征忽视了背景，而是把关键的信息给提取出来了。从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1</a:t>
            </a:r>
            <a:r>
              <a:rPr lang="zh-CN" altLang="en-HK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2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学习到的特征基本上是颜色、边缘等低层特征；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3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则开始稍微变得复杂，学习到的是纹理特征，比如上面的一些网格纹理；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4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学习到的则是比较有区别性的特征，比如狗头；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 5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学习到的则是完整的，具有辨别性关键特征。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9353E7-3A92-C646-93EB-8F39569F79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965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2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Occlusion experiments are </a:t>
            </a:r>
            <a:r>
              <a:rPr lang="en-HK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performed to determine which patches of the image contribute maximally to the output of a neural network</a:t>
            </a:r>
            <a:r>
              <a:rPr lang="en-HK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... The occlusion experiments tell us that our convolution neural network is actually learning some meaning patterns like detecting the face of a dog from the input.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87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75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Two-GPU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97EAD1-C33D-48A2-8CAB-582B6385EBD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682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58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618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Wikipedia: </a:t>
            </a:r>
            <a:r>
              <a:rPr lang="en-US" sz="1100" dirty="0"/>
              <a:t>At the majority of synapses</a:t>
            </a:r>
            <a:r>
              <a:rPr lang="zh-CN" altLang="en-US" sz="1100" dirty="0"/>
              <a:t>（突触）</a:t>
            </a:r>
            <a:r>
              <a:rPr lang="en-US" sz="1100" dirty="0"/>
              <a:t>, signals are sent from the axon</a:t>
            </a:r>
            <a:r>
              <a:rPr lang="zh-CN" altLang="en-US" sz="1100" dirty="0"/>
              <a:t>（轴突，神经细胞长的凸起，将信号传递给其他细胞）</a:t>
            </a:r>
            <a:r>
              <a:rPr lang="en-US" sz="1100" dirty="0"/>
              <a:t> of one neuron to a dendrite</a:t>
            </a:r>
            <a:r>
              <a:rPr lang="zh-CN" altLang="en-US" sz="1100" dirty="0"/>
              <a:t>（树突）</a:t>
            </a:r>
            <a:r>
              <a:rPr lang="en-US" sz="1100" dirty="0"/>
              <a:t> of another... All neurons are electrically excitable, maintaining voltage gradients across their membranes… If the voltage changes by a large enough amount, an all-or-none electrochemical pulse called an action potential</a:t>
            </a:r>
            <a:r>
              <a:rPr lang="zh-CN" altLang="en-US" sz="1100" dirty="0"/>
              <a:t>（动作电位）</a:t>
            </a:r>
            <a:r>
              <a:rPr lang="en-US" sz="1100" dirty="0"/>
              <a:t> is generated, which travels rapidly along the cell's axon, and activates synaptic connections with other cells when it arrives.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8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BAD559-58E6-437A-A7FE-2E6C4DB0F6C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FA052-4A74-8C49-A3BD-6F5752BC767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1917A-D38D-984D-B552-B8376E46FA4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67638-48DD-5643-B110-94141313C73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ED653-1191-D745-8C1F-3F66E63A20E7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06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8BC7C-BA23-0C48-9C40-9F2ADFDFBD36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526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E4062A-EFFB-2948-B5A6-63F95352155D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89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7006D-4E36-DF43-AC4C-8EB5D9F8DAD7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79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F6D3AA-3391-894E-BA9A-1E108C56BC91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81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59754-3251-B04A-97DF-7E70C5C2B3DF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274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690AE-26E7-1E4B-9B11-27F181EBFF37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56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93C14F-5C3B-754E-8610-F38DC2ECC2B3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6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9B585-5CBA-AE42-B40F-E485F831868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5D8CE-15CD-A345-BA9F-7FDC58B70B0E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36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1F5E43-42AD-5A48-ABF9-F1A098132EA4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81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CB2D0-0B47-454E-A791-4E9C3EC135F5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6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200"/>
          </a:xfrm>
          <a:prstGeom prst="rect">
            <a:avLst/>
          </a:prstGeom>
        </p:spPr>
        <p:txBody>
          <a:bodyPr lIns="91425" tIns="91425" rIns="91425" bIns="91425" anchor="b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967599"/>
          </a:xfrm>
          <a:prstGeom prst="rect">
            <a:avLst/>
          </a:prstGeom>
        </p:spPr>
        <p:txBody>
          <a:bodyPr lIns="91425" tIns="91425" rIns="91425" b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buSzPct val="100000"/>
              <a:defRPr sz="14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100"/>
            </a:lvl5pPr>
            <a:lvl6pPr>
              <a:spcBef>
                <a:spcPts val="0"/>
              </a:spcBef>
              <a:buSzPct val="100000"/>
              <a:defRPr sz="1000"/>
            </a:lvl6pPr>
            <a:lvl7pPr>
              <a:spcBef>
                <a:spcPts val="0"/>
              </a:spcBef>
              <a:buSzPct val="100000"/>
              <a:defRPr sz="900"/>
            </a:lvl7pPr>
            <a:lvl8pPr>
              <a:spcBef>
                <a:spcPts val="0"/>
              </a:spcBef>
              <a:buSzPct val="100000"/>
              <a:defRPr sz="800"/>
            </a:lvl8pPr>
            <a:lvl9pPr>
              <a:spcBef>
                <a:spcPts val="0"/>
              </a:spcBef>
              <a:buSzPct val="100000"/>
              <a:defRPr sz="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35484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A0CCB-349F-2F47-BFE8-F0623D67ED0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ABB6CA-A44E-BD4C-97BE-7C56F97268A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F5960A-25A7-5A40-81A0-2FEFFB99723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C63E53-9D51-AD46-95B1-A6A74DCA136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336A36-5517-2740-B1CF-ACACB92B4A0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6652BE-33FF-4749-A81F-C37D8EBB070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0F1D6-39E5-C546-9F93-8C7E4BC993E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3473DD-E1AA-8A4D-9FA6-741BA24C142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B64F3B-7F5E-6E43-AD72-743CE66302C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08CCD1-27C2-A545-ACD6-4D20E863888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2E4127-6B69-1D43-865B-FA1E072F2F2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1712BB-468F-4F4F-9623-3C4073DB8903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4A58D3-9B6A-A544-AEFB-7739C3AAA30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9435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4AD538-3648-1D41-BB88-5E972763717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651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B9D483-ED29-4B4D-9957-7DC479CAAEC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998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522DAE-29B8-A544-95ED-53A2242E530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4755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74445A-DBBE-F943-B546-7DE118329F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12A1B-1EF6-8541-8877-2576E29E9AF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BD9D3-01BF-D54A-B79B-E9D7D5C465D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252DA6-67F5-554F-878E-AB7253D2BE1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4216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BD22E4-3D0B-104C-AF74-1226818FF70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276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F2BE3F-9FBC-3E4D-A474-834B32261565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348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6835C-D8AA-AB46-8D30-B83FDF7CA0B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8316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D7AA8B-D319-904A-80D4-19CBB86664D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6007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0DB2CA-D00B-6E48-A3D2-2D1A9C5606F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5656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7EA329-CBAE-8E4D-A8C4-46042572560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626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13AF0A-3183-2D41-A7A6-4E1672265FB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975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71F56B-5D69-8F44-8A33-E199A787E27D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47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56778-87E6-AC4C-B69B-4D3F2364034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B96C9E-44CD-9C42-84FE-7CF833D0D13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771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C5EE85-995D-5741-AE73-5F2E77F23A6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195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2E965-135D-214D-A42E-9865BC4CEE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0659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F9D2EA-4EBF-4A4E-A82E-B130D3B8CE1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589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CDA84D-F15D-3E45-A32D-97A48D8EFD9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20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8A4960-CA6A-134F-8401-004B4D04117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525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B56A46-95CF-6B45-9FA5-B92D54EF4F9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4197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6D55CF12-7F81-784C-A65B-E6E38BE4E325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829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376A9902-2A20-FB47-BA2C-08F70C21996B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902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751666" y="1176740"/>
            <a:ext cx="31026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hlink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9F32C29C-7442-CF44-8BE5-ECE428468B4E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71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A9EC8-8B44-CF4A-9478-8387AF158BC6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F0E7C7CD-8B7C-814C-8B81-119308585623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9750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EE707A65-D651-8D49-A9A9-B9AC96404179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4395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D2FF078F-349D-C149-8D35-35A7FC18BE90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77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4F90CE03-E7F2-7B40-B3DF-BA560F05C190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60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7762" y="1826713"/>
            <a:ext cx="26943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661EC36B-108E-0647-BD8E-AE1460BB21CC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8101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960EF108-5989-DC42-ACAC-E46BA7BD063C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3051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3132E079-567E-2945-B394-27EB86CBED82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430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B036E03-B1F2-8942-B58F-6B3D83E3F71A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09114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C19B69-6C80-AA48-9D98-A8905A7D7C68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750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AB790DE-4EF8-3741-8081-7ADD18B57E9F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861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1C33E-0B3D-8845-B1E1-EC15C2CBFEA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2D44AE5-AC09-1748-896C-0CDD41CD56EA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0047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84CBA1-A064-154F-9D5E-D0541FB55805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1390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9122744-79F8-484C-88F4-A305244A9A1B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2176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35E1139-8753-1647-9A34-0E72A2E834AD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3860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ECDDE1-B816-0644-B629-B25A3D8B8421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7650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6DAF5A6-2960-4846-930D-C2153C7E578C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13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9ACD4F-84DC-294F-B27A-C14C2B41FB51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0284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27C61E-1D3D-3C4B-B860-51394382C512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16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E42EEF59-1910-F54B-B004-761D6039E114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35343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5EE80D80-083A-2044-9A2F-ED6EB08EA4DA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18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61ED-F1B1-0A49-B612-532444EC531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4D20EC72-147E-174D-B95C-E23D6302E9DD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7391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C78C62BE-4D84-EF49-8915-141D8AD4C0BE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24440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2C002675-A534-7E4E-AC8A-33A39BBB9D5C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43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3F4E-B59F-6442-B34F-D3D160707F9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F02C5-EF2C-CC43-965F-138FC947B7D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2F7CF26A-C4EC-C348-9AFF-94785462ECE1}" type="datetime1">
              <a:rPr lang="zh-CN" altLang="en-US" smtClean="0">
                <a:solidFill>
                  <a:srgbClr val="000000"/>
                </a:solidFill>
                <a:cs typeface="Arial" charset="0"/>
              </a:rPr>
              <a:t>2021/9/26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D615FC6-65EA-469E-A2AC-6B14F4DC4664}" type="slidenum">
              <a:rPr lang="en-US">
                <a:solidFill>
                  <a:srgbClr val="000000"/>
                </a:solidFill>
                <a:cs typeface="Arial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48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58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EFE7BCA7-DDAE-2746-AFD6-6CDED5622478}" type="datetime1">
              <a:rPr lang="zh-CN" altLang="en-US" smtClean="0"/>
              <a:t>2021/9/26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6E09D463-2FFD-AB4D-8152-D4CE23D8FCF9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C4388728-ECF9-405A-8F50-53431964C9F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44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fld id="{32330993-FEFA-5446-A0B0-929D89F1740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2021/9/26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329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4649" y="113444"/>
            <a:ext cx="89347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6780" y="2262723"/>
            <a:ext cx="555044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573E26C4-C4B0-A046-987A-A5AD3781C850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85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63195" y="1157207"/>
            <a:ext cx="499364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>
              <a:solidFill>
                <a:prstClr val="white"/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0891A638-7A75-A243-AB47-A771DD0C87EE}" type="datetime1">
              <a:rPr lang="zh-CN" altLang="en-US" spc="-5" smtClean="0">
                <a:solidFill>
                  <a:prstClr val="white"/>
                </a:solidFill>
              </a:rPr>
              <a:t>2021/9/26</a:t>
            </a:fld>
            <a:endParaRPr lang="nn-NO" spc="-5" dirty="0">
              <a:solidFill>
                <a:prstClr val="white"/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5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06437E8-E456-E549-A2C0-96DEB849030F}" type="datetime1">
              <a:rPr lang="zh-CN" altLang="en-US" smtClean="0">
                <a:solidFill>
                  <a:srgbClr val="000000"/>
                </a:solidFill>
              </a:rPr>
              <a:t>2021/9/26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D88B6D-6F3B-4364-94DC-2683F02AD07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5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3925" y="230776"/>
            <a:ext cx="875615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5798" y="1293671"/>
            <a:ext cx="76124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608913" y="6305350"/>
            <a:ext cx="1423034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2120"/>
              </a:lnSpc>
            </a:pP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5224" y="6308472"/>
            <a:ext cx="4697730" cy="243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920"/>
              </a:lnSpc>
            </a:pPr>
            <a:fld id="{A3E5EF11-0E31-7748-95E8-2B5FF74DBC11}" type="datetime1">
              <a:rPr lang="zh-CN" altLang="en-US" spc="-5" smtClean="0"/>
              <a:t>2021/9/26</a:t>
            </a:fld>
            <a:endParaRPr lang="nn-NO"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392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6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63.xml"/><Relationship Id="rId1" Type="http://schemas.openxmlformats.org/officeDocument/2006/relationships/themeOverride" Target="../theme/themeOverride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6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hyperlink" Target="https://www.youtube.com/watch?v=1PGLj-uKT1w" TargetMode="External"/><Relationship Id="rId1" Type="http://schemas.openxmlformats.org/officeDocument/2006/relationships/slideLayout" Target="../slideLayouts/slideLayout6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6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0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3.xml"/><Relationship Id="rId5" Type="http://schemas.openxmlformats.org/officeDocument/2006/relationships/hyperlink" Target="http://jmlr.org/papers/volume15/srivastava14a/srivastava14a.pdf" TargetMode="External"/><Relationship Id="rId4" Type="http://schemas.openxmlformats.org/officeDocument/2006/relationships/image" Target="../media/image1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140.jpe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emf"/><Relationship Id="rId7" Type="http://schemas.openxmlformats.org/officeDocument/2006/relationships/image" Target="../media/image12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VLC/caffe/wiki/Model-Zoo" TargetMode="External"/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://caffe.berkeleyvision.org/" TargetMode="Externa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8.xml"/><Relationship Id="rId6" Type="http://schemas.openxmlformats.org/officeDocument/2006/relationships/hyperlink" Target="https://keras.io/" TargetMode="External"/><Relationship Id="rId5" Type="http://schemas.openxmlformats.org/officeDocument/2006/relationships/hyperlink" Target="https://pytorch.org/" TargetMode="External"/><Relationship Id="rId4" Type="http://schemas.openxmlformats.org/officeDocument/2006/relationships/hyperlink" Target="http://torch.ch/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" TargetMode="Externa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9.xml"/><Relationship Id="rId4" Type="http://schemas.openxmlformats.org/officeDocument/2006/relationships/hyperlink" Target="http://cs231n.stanford.edu/syllabus.html" TargetMode="Externa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11.png"/><Relationship Id="rId4" Type="http://schemas.openxmlformats.org/officeDocument/2006/relationships/image" Target="../media/image34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ftp.cs.nyu.edu/~fergus/papers/zeilerECCV2014.pdf" TargetMode="External"/><Relationship Id="rId4" Type="http://schemas.openxmlformats.org/officeDocument/2006/relationships/image" Target="../media/image15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1.xml"/><Relationship Id="rId4" Type="http://schemas.openxmlformats.org/officeDocument/2006/relationships/hyperlink" Target="http://ftp.cs.nyu.edu/~fergus/papers/zeilerECCV2014.pdf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2.xml"/><Relationship Id="rId4" Type="http://schemas.openxmlformats.org/officeDocument/2006/relationships/hyperlink" Target="http://ftp.cs.nyu.edu/~fergus/papers/zeilerECCV2014.pdf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3.xml"/><Relationship Id="rId4" Type="http://schemas.openxmlformats.org/officeDocument/2006/relationships/hyperlink" Target="http://ftp.cs.nyu.edu/~fergus/papers/zeilerECCV2014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jp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5.jp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23.xml"/><Relationship Id="rId1" Type="http://schemas.openxmlformats.org/officeDocument/2006/relationships/themeOverride" Target="../theme/themeOverride34.xml"/><Relationship Id="rId4" Type="http://schemas.openxmlformats.org/officeDocument/2006/relationships/hyperlink" Target="http://arxiv.org/pdf/1312.6199v4.pdf" TargetMode="Externa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5.xml"/><Relationship Id="rId4" Type="http://schemas.openxmlformats.org/officeDocument/2006/relationships/hyperlink" Target="http://karpathy.github.io/2015/03/30/breaking-convnets/" TargetMode="Externa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13" Type="http://schemas.openxmlformats.org/officeDocument/2006/relationships/image" Target="../media/image46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12" Type="http://schemas.openxmlformats.org/officeDocument/2006/relationships/image" Target="../media/image45.emf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49.emf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9.emf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5" Type="http://schemas.openxmlformats.org/officeDocument/2006/relationships/image" Target="../media/image4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Relationship Id="rId14" Type="http://schemas.openxmlformats.org/officeDocument/2006/relationships/image" Target="../media/image4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6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4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9.emf"/><Relationship Id="rId11" Type="http://schemas.openxmlformats.org/officeDocument/2006/relationships/image" Target="../media/image45.emf"/><Relationship Id="rId5" Type="http://schemas.openxmlformats.org/officeDocument/2006/relationships/image" Target="../media/image38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7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2.jpg"/><Relationship Id="rId4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6.jpg"/><Relationship Id="rId5" Type="http://schemas.openxmlformats.org/officeDocument/2006/relationships/image" Target="../media/image52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6.jpg"/><Relationship Id="rId5" Type="http://schemas.openxmlformats.org/officeDocument/2006/relationships/image" Target="../media/image52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6.jpg"/><Relationship Id="rId5" Type="http://schemas.openxmlformats.org/officeDocument/2006/relationships/image" Target="../media/image52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6.jpg"/><Relationship Id="rId5" Type="http://schemas.openxmlformats.org/officeDocument/2006/relationships/image" Target="../media/image52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4.jpg"/><Relationship Id="rId7" Type="http://schemas.openxmlformats.org/officeDocument/2006/relationships/image" Target="../media/image57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5" Type="http://schemas.openxmlformats.org/officeDocument/2006/relationships/image" Target="../media/image52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5" Type="http://schemas.openxmlformats.org/officeDocument/2006/relationships/hyperlink" Target="http://www.cv-foundation.org/openaccess/content_cvpr_workshops_2014/W15/papers/Razavian_CNN_Features_Off-the-Shelf_2014_CVPR_paper.pdf" TargetMode="External"/><Relationship Id="rId4" Type="http://schemas.openxmlformats.org/officeDocument/2006/relationships/image" Target="../media/image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cs.toronto.edu/~fritz/absps/imagenet.pdf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7.jpg"/><Relationship Id="rId5" Type="http://schemas.openxmlformats.org/officeDocument/2006/relationships/image" Target="../media/image78.jpg"/><Relationship Id="rId4" Type="http://schemas.openxmlformats.org/officeDocument/2006/relationships/image" Target="../media/image7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hyperlink" Target="http://www.cs.toronto.edu/~fritz/absps/imagenet.pdf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slideLayout" Target="../slideLayouts/slideLayout36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84.jp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86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2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2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3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4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4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5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11" Type="http://schemas.openxmlformats.org/officeDocument/2006/relationships/image" Target="../media/image97.jpg"/><Relationship Id="rId5" Type="http://schemas.openxmlformats.org/officeDocument/2006/relationships/image" Target="../media/image88.jpg"/><Relationship Id="rId10" Type="http://schemas.openxmlformats.org/officeDocument/2006/relationships/image" Target="../media/image95.jpg"/><Relationship Id="rId4" Type="http://schemas.openxmlformats.org/officeDocument/2006/relationships/image" Target="../media/image87.jpg"/><Relationship Id="rId9" Type="http://schemas.openxmlformats.org/officeDocument/2006/relationships/image" Target="../media/image96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8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10" Type="http://schemas.openxmlformats.org/officeDocument/2006/relationships/image" Target="../media/image96.jpg"/><Relationship Id="rId4" Type="http://schemas.openxmlformats.org/officeDocument/2006/relationships/image" Target="../media/image87.jpg"/><Relationship Id="rId9" Type="http://schemas.openxmlformats.org/officeDocument/2006/relationships/image" Target="../media/image9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01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s.berkeley.edu/~rbg/papers/r-cnn-cvpr.pdf" TargetMode="Externa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3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2.jpg"/><Relationship Id="rId5" Type="http://schemas.openxmlformats.org/officeDocument/2006/relationships/image" Target="../media/image104.jpg"/><Relationship Id="rId4" Type="http://schemas.openxmlformats.org/officeDocument/2006/relationships/image" Target="../media/image101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g"/><Relationship Id="rId7" Type="http://schemas.openxmlformats.org/officeDocument/2006/relationships/image" Target="../media/image103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02.jpg"/><Relationship Id="rId5" Type="http://schemas.openxmlformats.org/officeDocument/2006/relationships/image" Target="../media/image104.jpg"/><Relationship Id="rId4" Type="http://schemas.openxmlformats.org/officeDocument/2006/relationships/image" Target="../media/image101.jpg"/><Relationship Id="rId9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08.jpeg"/><Relationship Id="rId4" Type="http://schemas.openxmlformats.org/officeDocument/2006/relationships/hyperlink" Target="http://yann.lecun.com/exdb/publis/pdf/lecun-01a.pdf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6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slideLayout" Target="../slideLayouts/slideLayout63.xml"/><Relationship Id="rId1" Type="http://schemas.openxmlformats.org/officeDocument/2006/relationships/tags" Target="../tags/tag1.xml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74815" y="764771"/>
            <a:ext cx="9318568" cy="528816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38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1674: Intro to Computer Vision</a:t>
            </a:r>
            <a:br>
              <a:rPr lang="en-US" sz="5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Convolutional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</a:rPr>
              <a:t>李翔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sz="3600" dirty="0">
                <a:solidFill>
                  <a:schemeClr val="tx1"/>
                </a:solidFill>
              </a:rPr>
              <a:t>2021/09/13</a:t>
            </a:r>
            <a:endParaRPr lang="en-US" sz="3600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+mn-lt"/>
              </a:rPr>
              <a:t>Traditional Recognition Approach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749425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latin typeface="+mn-lt"/>
                <a:ea typeface="+mn-ea"/>
                <a:cs typeface="Adobe Caslon Pro"/>
              </a:rPr>
              <a:t>Hand-designed</a:t>
            </a:r>
            <a:br>
              <a:rPr lang="en-US" b="0" dirty="0">
                <a:latin typeface="+mn-lt"/>
                <a:ea typeface="+mn-ea"/>
                <a:cs typeface="Adobe Caslon Pro"/>
              </a:rPr>
            </a:br>
            <a:r>
              <a:rPr lang="en-US" b="0" dirty="0">
                <a:latin typeface="+mn-lt"/>
                <a:ea typeface="+mn-ea"/>
                <a:cs typeface="Adobe Caslon Pro"/>
              </a:rPr>
              <a:t>feature extraction (e.g. SIFT, HOG)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876310" y="2057400"/>
            <a:ext cx="2593975" cy="1600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b="0" dirty="0">
                <a:latin typeface="+mn-lt"/>
                <a:ea typeface="+mn-ea"/>
                <a:cs typeface="Adobe Caslon Pro"/>
              </a:rPr>
              <a:t>Trainable</a:t>
            </a:r>
            <a:br>
              <a:rPr lang="en-US" b="0" dirty="0">
                <a:latin typeface="+mn-lt"/>
                <a:ea typeface="+mn-ea"/>
                <a:cs typeface="Adobe Caslon Pro"/>
              </a:rPr>
            </a:br>
            <a:r>
              <a:rPr lang="en-US" b="0" dirty="0"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1371600" y="2743200"/>
            <a:ext cx="3048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7543309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133724" y="2286000"/>
            <a:ext cx="1810124" cy="120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b="0" dirty="0">
                <a:latin typeface="+mn-lt"/>
              </a:rPr>
              <a:t>Pixels</a:t>
            </a:r>
          </a:p>
        </p:txBody>
      </p:sp>
      <p:sp>
        <p:nvSpPr>
          <p:cNvPr id="10254" name="Content Placeholder 2"/>
          <p:cNvSpPr txBox="1">
            <a:spLocks/>
          </p:cNvSpPr>
          <p:nvPr/>
        </p:nvSpPr>
        <p:spPr bwMode="auto">
          <a:xfrm>
            <a:off x="258792" y="4343400"/>
            <a:ext cx="8732808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 dirty="0"/>
              <a:t>Features are key to recent progress in recognition, but research shows they’re flawed…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sz="2800" dirty="0"/>
              <a:t>Where next? 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7917287" y="2438400"/>
            <a:ext cx="1074313" cy="83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b="0" dirty="0">
                <a:latin typeface="+mn-lt"/>
              </a:rPr>
              <a:t>Object</a:t>
            </a:r>
            <a:br>
              <a:rPr lang="en-US" b="0" dirty="0">
                <a:latin typeface="+mn-lt"/>
              </a:rPr>
            </a:br>
            <a:r>
              <a:rPr lang="en-US" b="0" dirty="0">
                <a:latin typeface="+mn-lt"/>
              </a:rPr>
              <a:t>Class</a:t>
            </a:r>
          </a:p>
        </p:txBody>
      </p:sp>
      <p:sp>
        <p:nvSpPr>
          <p:cNvPr id="13" name="Right Arrow 12"/>
          <p:cNvSpPr>
            <a:spLocks noChangeArrowheads="1"/>
          </p:cNvSpPr>
          <p:nvPr/>
        </p:nvSpPr>
        <p:spPr bwMode="auto">
          <a:xfrm>
            <a:off x="4419600" y="2743200"/>
            <a:ext cx="381000" cy="2286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b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605D7FC-B760-E849-98F9-A10CA6C4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02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6AF8C3-2D56-354C-9EB5-58431CDC7A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5035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 baseline="-4166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7B0BB9-1A0D-554E-8B39-6D7AFB7661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865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7470B2-CF91-3244-B32F-D463B98F50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0344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2287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  <a:p>
            <a:pPr>
              <a:lnSpc>
                <a:spcPct val="100000"/>
              </a:lnSpc>
            </a:pPr>
            <a:endParaRPr spc="-5" dirty="0"/>
          </a:p>
          <a:p>
            <a:pPr marR="1379855" algn="ctr">
              <a:spcBef>
                <a:spcPts val="1855"/>
              </a:spcBef>
            </a:pPr>
            <a:r>
              <a:rPr spc="-5"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3C6AD74-3EE6-2F47-A13B-CC796480DC3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971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3807112" y="3355451"/>
            <a:ext cx="200533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5x5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463195" y="2014457"/>
            <a:ext cx="4993640" cy="1305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7</a:t>
            </a:r>
          </a:p>
          <a:p>
            <a:pPr marL="2356485" marR="5080">
              <a:lnSpc>
                <a:spcPts val="2850"/>
              </a:lnSpc>
              <a:spcBef>
                <a:spcPts val="1525"/>
              </a:spcBef>
            </a:pPr>
            <a:r>
              <a:rPr spc="-5" dirty="0"/>
              <a:t>7x7 input</a:t>
            </a:r>
            <a:r>
              <a:rPr spc="-20" dirty="0"/>
              <a:t> </a:t>
            </a:r>
            <a:r>
              <a:rPr spc="-5" dirty="0"/>
              <a:t>(spatially)  assume 3x3</a:t>
            </a:r>
            <a:r>
              <a:rPr spc="-40" dirty="0"/>
              <a:t> </a:t>
            </a:r>
            <a:r>
              <a:rPr spc="-5" dirty="0"/>
              <a:t>filter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4896A1-C2D2-6647-ABCC-0AC7FEB2B6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499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3884EF0-D24D-BA49-8F56-08D14C0B5B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6749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4"/>
            <a:ext cx="286956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6F5B287-66AD-D14B-A5DE-48832C302B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302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2" y="1980045"/>
            <a:ext cx="2869565" cy="14747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3x3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E22692-2A17-674C-86E5-EC5315CF193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8830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7801B4-EAB7-E840-8912-7E9162C340D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5325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45311" y="1980044"/>
            <a:ext cx="305562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 input (spatially)  assume 3x3 filter  applied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stride</a:t>
            </a:r>
            <a:r>
              <a:rPr kumimoji="0" sz="240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3196" y="1725155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720" y="3594748"/>
            <a:ext cx="194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7762" y="2227285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200"/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762668" y="3580079"/>
            <a:ext cx="3411854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doesn’t</a:t>
            </a:r>
            <a:r>
              <a:rPr kumimoji="0" sz="2400" b="1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fit!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cannot apply 3x3 filter on  7x7 input with stride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55CD7F-2905-3748-9BE2-61B70D3FC96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482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What about learning the features?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Learn a </a:t>
            </a:r>
            <a:r>
              <a:rPr lang="en-US" sz="2400" i="1" dirty="0"/>
              <a:t>feature hierarchy</a:t>
            </a:r>
            <a:r>
              <a:rPr lang="en-US" sz="2400" dirty="0"/>
              <a:t> all the way from pixels </a:t>
            </a:r>
            <a:r>
              <a:rPr lang="en-US" sz="2400" dirty="0">
                <a:sym typeface="Wingdings" charset="0"/>
              </a:rPr>
              <a:t>to classifier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400" dirty="0"/>
              <a:t>Train all layers jointly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8034932" y="4967635"/>
            <a:ext cx="995765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 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Class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-54454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2A69CEF-EB11-3443-8BE4-C9BAC2E70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76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4474" y="1485673"/>
            <a:ext cx="2696210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5921" y="2740757"/>
            <a:ext cx="245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0293" y="1707998"/>
            <a:ext cx="0" cy="2595880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50162" y="1693886"/>
          <a:ext cx="2679943" cy="2746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820"/>
                        </a:lnSpc>
                      </a:pPr>
                      <a:r>
                        <a:rPr sz="2400" dirty="0">
                          <a:latin typeface="Arial"/>
                          <a:cs typeface="Arial"/>
                        </a:rPr>
                        <a:t>F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430049" y="1021858"/>
            <a:ext cx="5755005" cy="1228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2639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1440" y="2581305"/>
            <a:ext cx="432371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N = 7, F =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1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3)/1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2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3)/2 + 1 =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 3 =&gt; (7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3)/3 + 1 = 2.33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:\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FADB835-5C19-A142-93AA-17BA66C1FF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109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532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3372145" y="1956187"/>
            <a:ext cx="5287645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94585" y="4308171"/>
            <a:ext cx="241935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(recall:)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A73F8B-8C9F-304C-95B3-60D1E74311A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5072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3372145" y="1956187"/>
            <a:ext cx="5287645" cy="153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E5A6DD5-83F9-564B-BB6A-FAE0170823E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762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In practice: Common to zero pad the</a:t>
            </a:r>
            <a:r>
              <a:rPr sz="3000" spc="45" dirty="0"/>
              <a:t> </a:t>
            </a:r>
            <a:r>
              <a:rPr sz="3000" spc="-5" dirty="0"/>
              <a:t>border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3372144" y="1956187"/>
            <a:ext cx="5554980" cy="3362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input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3x3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filter, applied with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stride</a:t>
            </a:r>
            <a:r>
              <a:rPr kumimoji="0" sz="2000" b="1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pad with 1 pixel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border =&gt; what is the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7x7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 general, common to see CONV layers with  stride 1, filters of size FxF, and zero-padding with  (F-1)/2. (will preserve size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spatially)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504825" marR="2297430" lvl="0" indent="-492759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F = 3 =&gt; zero pad with 1  F = 5 =&gt; zero pad with 2  F = 7 =&gt; zero pad with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72637" y="1799661"/>
          <a:ext cx="2679966" cy="35315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pPr marR="1968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239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0256" y="5813946"/>
            <a:ext cx="4496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(N +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2*padding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F) / stride +</a:t>
            </a:r>
            <a:r>
              <a:rPr kumimoji="0" lang="en-US" sz="24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798C877-22EE-D146-BB6D-45B76C74B07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7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5" y="1137208"/>
            <a:ext cx="5484495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5x5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volume size:</a:t>
            </a:r>
            <a:r>
              <a:rPr kumimoji="0" sz="3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?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4DD1CA8-C5B3-844C-BAF4-D416A13385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443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4" y="1137208"/>
            <a:ext cx="5539740" cy="3901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with stride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pad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Output volume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size: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+2*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99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)/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+1 = 32 spatially,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73BAA5C-F4AC-1945-A908-D72B04376BF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1567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5824" y="1137208"/>
            <a:ext cx="6078220" cy="29777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Examples</a:t>
            </a:r>
            <a:r>
              <a:rPr kumimoji="0" sz="3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time: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5x5 filters with stride 1, pad</a:t>
            </a:r>
            <a:r>
              <a:rPr kumimoji="0" sz="30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parameters in this</a:t>
            </a:r>
            <a:r>
              <a:rPr kumimoji="0" sz="30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layer?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038C78-9DFB-2A44-997B-512096F2266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258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593110"/>
          </a:xfrm>
          <a:prstGeom prst="rect">
            <a:avLst/>
          </a:prstGeom>
        </p:spPr>
        <p:txBody>
          <a:bodyPr vert="horz" wrap="square" lIns="0" tIns="130174" rIns="0" bIns="0" rtlCol="0">
            <a:spAutoFit/>
          </a:bodyPr>
          <a:lstStyle/>
          <a:p>
            <a:pPr marL="124460"/>
            <a:r>
              <a:rPr sz="3000" spc="-5" dirty="0"/>
              <a:t>Examples</a:t>
            </a:r>
            <a:r>
              <a:rPr sz="3000" spc="-55" dirty="0"/>
              <a:t> </a:t>
            </a:r>
            <a:r>
              <a:rPr sz="3000" spc="-5" dirty="0"/>
              <a:t>time: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275824" y="2221007"/>
            <a:ext cx="5485130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Input volume:</a:t>
            </a:r>
            <a:r>
              <a:rPr kumimoji="0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 with stride 1, pad</a:t>
            </a:r>
            <a:r>
              <a:rPr kumimoji="0" sz="30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1342" y="4176803"/>
            <a:ext cx="138684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(+1 for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824" y="3592604"/>
            <a:ext cx="6315710" cy="1380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 of parameters in this layer?  each filter has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5*5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+ 1 =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5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params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=&gt;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*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=</a:t>
            </a:r>
            <a:r>
              <a:rPr kumimoji="0" sz="3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760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4387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9024" y="0"/>
                </a:lnTo>
                <a:lnTo>
                  <a:pt x="159024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64386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9024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64386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9024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723411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85361" y="1950757"/>
            <a:ext cx="680085" cy="0"/>
          </a:xfrm>
          <a:custGeom>
            <a:avLst/>
            <a:gdLst/>
            <a:ahLst/>
            <a:cxnLst/>
            <a:rect l="l" t="t" r="r" b="b"/>
            <a:pathLst>
              <a:path w="680084">
                <a:moveTo>
                  <a:pt x="0" y="0"/>
                </a:moveTo>
                <a:lnTo>
                  <a:pt x="6796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65009" y="1935025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87859" y="1551289"/>
            <a:ext cx="159385" cy="1503045"/>
          </a:xfrm>
          <a:custGeom>
            <a:avLst/>
            <a:gdLst/>
            <a:ahLst/>
            <a:cxnLst/>
            <a:rect l="l" t="t" r="r" b="b"/>
            <a:pathLst>
              <a:path w="159384" h="1503045">
                <a:moveTo>
                  <a:pt x="0" y="0"/>
                </a:moveTo>
                <a:lnTo>
                  <a:pt x="158999" y="0"/>
                </a:lnTo>
                <a:lnTo>
                  <a:pt x="158999" y="1503006"/>
                </a:lnTo>
                <a:lnTo>
                  <a:pt x="0" y="1503006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287858" y="996899"/>
            <a:ext cx="713740" cy="2057400"/>
          </a:xfrm>
          <a:custGeom>
            <a:avLst/>
            <a:gdLst/>
            <a:ahLst/>
            <a:cxnLst/>
            <a:rect l="l" t="t" r="r" b="b"/>
            <a:pathLst>
              <a:path w="713740" h="2057400">
                <a:moveTo>
                  <a:pt x="0" y="554388"/>
                </a:moveTo>
                <a:lnTo>
                  <a:pt x="554373" y="0"/>
                </a:lnTo>
                <a:lnTo>
                  <a:pt x="713398" y="0"/>
                </a:lnTo>
                <a:lnTo>
                  <a:pt x="713398" y="1503006"/>
                </a:lnTo>
                <a:lnTo>
                  <a:pt x="158999" y="2057395"/>
                </a:lnTo>
                <a:lnTo>
                  <a:pt x="0" y="2057395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287858" y="996899"/>
            <a:ext cx="713740" cy="554990"/>
          </a:xfrm>
          <a:custGeom>
            <a:avLst/>
            <a:gdLst/>
            <a:ahLst/>
            <a:cxnLst/>
            <a:rect l="l" t="t" r="r" b="b"/>
            <a:pathLst>
              <a:path w="713740" h="554990">
                <a:moveTo>
                  <a:pt x="0" y="554388"/>
                </a:moveTo>
                <a:lnTo>
                  <a:pt x="15899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46858" y="1551289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0"/>
                </a:moveTo>
                <a:lnTo>
                  <a:pt x="0" y="1503006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A03D5B-A3A6-9042-BEEB-8AFCEAD4863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5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1101399"/>
            <a:ext cx="9143981" cy="437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Putting it all together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3E8036-430C-B24A-BB34-6DB0E94771E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758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954" name="Picture 2" descr="http://www.mdpi.com/remotesensing/remotesensing-07-14680/article_deploy/html/images/remotesensing-07-14680-g002-10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906" y="1334992"/>
            <a:ext cx="7810500" cy="32289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3857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 from http://www.mdpi.com/2072-4292/7/11/14680/htm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Common Architecture: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FD8B0D-A1B9-3C49-8549-17335C4C9F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7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“Shallow” vs. “deep” architectures</a:t>
            </a:r>
          </a:p>
        </p:txBody>
      </p:sp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1749425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Hand-designed</a:t>
            </a:r>
            <a:br>
              <a:rPr lang="en-US" sz="2000" b="0" dirty="0"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latin typeface="+mn-lt"/>
                <a:ea typeface="+mn-ea"/>
                <a:cs typeface="Adobe Caslon Pro"/>
              </a:rPr>
              <a:t>feature extraction</a:t>
            </a: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4876310" y="2209800"/>
            <a:ext cx="2593975" cy="121920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9525">
            <a:solidFill>
              <a:schemeClr val="bg1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Trainable</a:t>
            </a:r>
            <a:br>
              <a:rPr lang="en-US" sz="2000" b="0" dirty="0">
                <a:latin typeface="+mn-lt"/>
                <a:ea typeface="+mn-ea"/>
                <a:cs typeface="Adobe Caslon Pro"/>
              </a:rPr>
            </a:br>
            <a:r>
              <a:rPr lang="en-US" sz="2000" b="0" dirty="0">
                <a:latin typeface="+mn-lt"/>
                <a:ea typeface="+mn-ea"/>
                <a:cs typeface="Adobe Caslon Pro"/>
              </a:rPr>
              <a:t>classifier</a:t>
            </a: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5347" y="2286000"/>
            <a:ext cx="1372453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7991827" y="2492524"/>
            <a:ext cx="925233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</a:t>
            </a:r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Class</a:t>
            </a:r>
          </a:p>
        </p:txBody>
      </p:sp>
      <p:sp>
        <p:nvSpPr>
          <p:cNvPr id="11" name="Rounded Rectangle 10"/>
          <p:cNvSpPr>
            <a:spLocks noChangeArrowheads="1"/>
          </p:cNvSpPr>
          <p:nvPr/>
        </p:nvSpPr>
        <p:spPr bwMode="auto">
          <a:xfrm>
            <a:off x="1502254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4035425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N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6096000" y="4851747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Simple classifier</a:t>
            </a:r>
          </a:p>
        </p:txBody>
      </p:sp>
      <p:sp>
        <p:nvSpPr>
          <p:cNvPr id="14" name="Right Arrow 13"/>
          <p:cNvSpPr>
            <a:spLocks noChangeArrowheads="1"/>
          </p:cNvSpPr>
          <p:nvPr/>
        </p:nvSpPr>
        <p:spPr bwMode="auto">
          <a:xfrm>
            <a:off x="76200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8047183" y="4967635"/>
            <a:ext cx="1249217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Object Class</a:t>
            </a:r>
          </a:p>
        </p:txBody>
      </p:sp>
      <p:sp>
        <p:nvSpPr>
          <p:cNvPr id="16" name="TextBox 20"/>
          <p:cNvSpPr txBox="1">
            <a:spLocks noChangeArrowheads="1"/>
          </p:cNvSpPr>
          <p:nvPr/>
        </p:nvSpPr>
        <p:spPr bwMode="auto">
          <a:xfrm>
            <a:off x="-228600" y="4775547"/>
            <a:ext cx="1353029" cy="1015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Image/ Video</a:t>
            </a:r>
          </a:p>
          <a:p>
            <a:pPr algn="ctr" eaLnBrk="1" hangingPunct="1"/>
            <a:r>
              <a:rPr lang="en-US" sz="2000" b="0" dirty="0">
                <a:latin typeface="+mn-lt"/>
              </a:rPr>
              <a:t>Pixels</a:t>
            </a:r>
          </a:p>
        </p:txBody>
      </p:sp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5562600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8" name="Right Arrow 17"/>
          <p:cNvSpPr>
            <a:spLocks noChangeArrowheads="1"/>
          </p:cNvSpPr>
          <p:nvPr/>
        </p:nvSpPr>
        <p:spPr bwMode="auto">
          <a:xfrm>
            <a:off x="30294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972029" y="5156547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88465" y="1519535"/>
            <a:ext cx="480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Traditional recognition: “Shallow” architecture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700891" y="4262735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Deep learning: “Deep” architecture</a:t>
            </a:r>
          </a:p>
        </p:txBody>
      </p:sp>
      <p:sp>
        <p:nvSpPr>
          <p:cNvPr id="22" name="Right Arrow 21"/>
          <p:cNvSpPr>
            <a:spLocks noChangeArrowheads="1"/>
          </p:cNvSpPr>
          <p:nvPr/>
        </p:nvSpPr>
        <p:spPr bwMode="auto">
          <a:xfrm>
            <a:off x="74676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3" name="Right Arrow 22"/>
          <p:cNvSpPr>
            <a:spLocks noChangeArrowheads="1"/>
          </p:cNvSpPr>
          <p:nvPr/>
        </p:nvSpPr>
        <p:spPr bwMode="auto">
          <a:xfrm>
            <a:off x="4343400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4" name="Right Arrow 23"/>
          <p:cNvSpPr>
            <a:spLocks noChangeArrowheads="1"/>
          </p:cNvSpPr>
          <p:nvPr/>
        </p:nvSpPr>
        <p:spPr bwMode="auto">
          <a:xfrm>
            <a:off x="1200629" y="27051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62829" y="50907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DA5B04-B17B-4548-8BE9-5E5089AE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16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</p:spPr>
        <p:txBody>
          <a:bodyPr/>
          <a:lstStyle/>
          <a:p>
            <a:r>
              <a:rPr lang="en-US" spc="-5" dirty="0"/>
              <a:t>Case Study:</a:t>
            </a:r>
            <a:r>
              <a:rPr lang="en-US" spc="-50" dirty="0"/>
              <a:t> </a:t>
            </a:r>
            <a:r>
              <a:rPr lang="en-US" spc="-5" dirty="0" err="1"/>
              <a:t>VGGNet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5057640" y="857250"/>
            <a:ext cx="3975241" cy="4607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65559" y="857250"/>
            <a:ext cx="692150" cy="3341370"/>
          </a:xfrm>
          <a:custGeom>
            <a:avLst/>
            <a:gdLst/>
            <a:ahLst/>
            <a:cxnLst/>
            <a:rect l="l" t="t" r="r" b="b"/>
            <a:pathLst>
              <a:path w="692150" h="3341370">
                <a:moveTo>
                  <a:pt x="692098" y="0"/>
                </a:moveTo>
                <a:lnTo>
                  <a:pt x="692098" y="3341268"/>
                </a:lnTo>
                <a:lnTo>
                  <a:pt x="0" y="3341268"/>
                </a:lnTo>
                <a:lnTo>
                  <a:pt x="0" y="0"/>
                </a:lnTo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08970" y="2535250"/>
            <a:ext cx="4844415" cy="869315"/>
          </a:xfrm>
          <a:custGeom>
            <a:avLst/>
            <a:gdLst/>
            <a:ahLst/>
            <a:cxnLst/>
            <a:rect l="l" t="t" r="r" b="b"/>
            <a:pathLst>
              <a:path w="4844415" h="869314">
                <a:moveTo>
                  <a:pt x="0" y="868720"/>
                </a:moveTo>
                <a:lnTo>
                  <a:pt x="484409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47510" y="2504276"/>
            <a:ext cx="90805" cy="62230"/>
          </a:xfrm>
          <a:custGeom>
            <a:avLst/>
            <a:gdLst/>
            <a:ahLst/>
            <a:cxnLst/>
            <a:rect l="l" t="t" r="r" b="b"/>
            <a:pathLst>
              <a:path w="90804" h="62230">
                <a:moveTo>
                  <a:pt x="11099" y="61942"/>
                </a:moveTo>
                <a:lnTo>
                  <a:pt x="90649" y="15709"/>
                </a:lnTo>
                <a:lnTo>
                  <a:pt x="0" y="0"/>
                </a:lnTo>
                <a:lnTo>
                  <a:pt x="11099" y="6194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8100" y="1930481"/>
            <a:ext cx="316166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3x3 CONV stride 1, pad 1  and  2x2 MAX POOL stride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649" y="3648354"/>
            <a:ext cx="3491865" cy="17004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3679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11.2% top 5 error in ILSVRC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-&gt;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7.3% top 5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0193" y="1314977"/>
            <a:ext cx="2794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</a:t>
            </a:r>
            <a:r>
              <a:rPr kumimoji="0" lang="en-US" sz="14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Simonyan</a:t>
            </a:r>
            <a:r>
              <a:rPr kumimoji="0" lang="en-US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Zisserman,</a:t>
            </a:r>
            <a:r>
              <a:rPr kumimoji="0" lang="en-US" sz="1400" b="0" i="1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2014]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95167C0-7563-ED4B-9A4E-6D40109E4D4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119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EDA5AF0-16F5-4E4F-B178-270326827FE9}"/>
              </a:ext>
            </a:extLst>
          </p:cNvPr>
          <p:cNvSpPr/>
          <p:nvPr/>
        </p:nvSpPr>
        <p:spPr>
          <a:xfrm>
            <a:off x="325920" y="5502758"/>
            <a:ext cx="79145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altLang="zh-CN" dirty="0"/>
              <a:t>Top-5 error, also known as rank-5 error is simply an instantiation of Rank-N error metric with (N=5). Rank N error is the fraction of test samples xi where the correct label </a:t>
            </a:r>
            <a:r>
              <a:rPr lang="en-HK" altLang="zh-CN" dirty="0" err="1"/>
              <a:t>yi</a:t>
            </a:r>
            <a:r>
              <a:rPr lang="en-HK" altLang="zh-CN" dirty="0"/>
              <a:t> does not appear in the top N predicted results of the model when results are sorted in decreasing order of confidence, or P(</a:t>
            </a:r>
            <a:r>
              <a:rPr lang="en-HK" altLang="zh-CN" dirty="0" err="1"/>
              <a:t>yi|xi</a:t>
            </a:r>
            <a:r>
              <a:rPr lang="en-HK" altLang="zh-CN" dirty="0"/>
              <a:t>).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63577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" y="1075675"/>
            <a:ext cx="9143981" cy="26915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84966" y="1100961"/>
            <a:ext cx="17437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[Szegedy et al.,</a:t>
            </a:r>
            <a:r>
              <a:rPr kumimoji="0" sz="14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2014]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2619" y="3433394"/>
            <a:ext cx="3720717" cy="1917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0869" y="4012847"/>
            <a:ext cx="4297680" cy="1272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Inception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module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97815" marR="0" lvl="0" indent="0" algn="l" defTabSz="914400" rtl="0" eaLnBrk="1" fontAlgn="auto" latinLnBrk="0" hangingPunct="1">
              <a:lnSpc>
                <a:spcPct val="100000"/>
              </a:lnSpc>
              <a:spcBef>
                <a:spcPts val="1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 2014 winner (6.7% top 5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Title 22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Case Study:</a:t>
            </a:r>
            <a:r>
              <a:rPr kumimoji="0" lang="en-US" sz="36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 </a:t>
            </a:r>
            <a:r>
              <a:rPr kumimoji="0" lang="en-US" sz="3600" b="0" i="0" u="none" strike="noStrike" kern="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GoogLeNet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DB9BEE6-B01F-A14A-B89F-C921F9D836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064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39499" y="5126349"/>
            <a:ext cx="74377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 from Kaiming He’s recent presentation</a:t>
            </a:r>
            <a:r>
              <a:rPr kumimoji="0" sz="1400" b="0" i="0" u="none" strike="noStrike" kern="1200" cap="none" spc="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heavy" strike="noStrike" kern="1200" cap="none" spc="-5" normalizeH="0" baseline="0" noProof="0" dirty="0">
                <a:ln>
                  <a:noFill/>
                </a:ln>
                <a:solidFill>
                  <a:srgbClr val="1154CC"/>
                </a:solidFill>
                <a:effectLst/>
                <a:uLnTx/>
                <a:uFillTx/>
                <a:latin typeface="Arial"/>
                <a:ea typeface="+mn-ea"/>
                <a:cs typeface="Arial"/>
                <a:hlinkClick r:id="rId2"/>
              </a:rPr>
              <a:t>https://www.youtube.com/watch?v=1PGLj-uKT1w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54373" y="1787999"/>
            <a:ext cx="5641113" cy="317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49610" y="1783211"/>
            <a:ext cx="5650865" cy="3185795"/>
          </a:xfrm>
          <a:custGeom>
            <a:avLst/>
            <a:gdLst/>
            <a:ahLst/>
            <a:cxnLst/>
            <a:rect l="l" t="t" r="r" b="b"/>
            <a:pathLst>
              <a:path w="5650865" h="3185795">
                <a:moveTo>
                  <a:pt x="0" y="0"/>
                </a:moveTo>
                <a:lnTo>
                  <a:pt x="5650651" y="0"/>
                </a:lnTo>
                <a:lnTo>
                  <a:pt x="5650651" y="3185531"/>
                </a:lnTo>
                <a:lnTo>
                  <a:pt x="0" y="318553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56563" y="1100962"/>
            <a:ext cx="4012565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[He et al.,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 2015 winner (3.6% top 5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DF0BA7-8829-E64B-B55E-D9F35A9D46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5680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51473" y="1026575"/>
            <a:ext cx="7125060" cy="39994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6711" y="1021812"/>
            <a:ext cx="7134859" cy="4009390"/>
          </a:xfrm>
          <a:custGeom>
            <a:avLst/>
            <a:gdLst/>
            <a:ahLst/>
            <a:cxnLst/>
            <a:rect l="l" t="t" r="r" b="b"/>
            <a:pathLst>
              <a:path w="7134859" h="4009390">
                <a:moveTo>
                  <a:pt x="0" y="0"/>
                </a:moveTo>
                <a:lnTo>
                  <a:pt x="7134573" y="0"/>
                </a:lnTo>
                <a:lnTo>
                  <a:pt x="7134573" y="4008954"/>
                </a:lnTo>
                <a:lnTo>
                  <a:pt x="0" y="400895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2849" y="5132702"/>
            <a:ext cx="35807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(slide from Kaiming He’s recent</a:t>
            </a:r>
            <a:r>
              <a:rPr kumimoji="0" sz="14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presentation)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20423B-12D2-4F4F-BE24-0F27C43FB91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246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756563" y="1100962"/>
            <a:ext cx="4012565" cy="567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6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[He et al.,</a:t>
            </a:r>
            <a:r>
              <a:rPr kumimoji="0" sz="14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2015]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ILSVRC 2015 winner (3.6% top 5</a:t>
            </a:r>
            <a:r>
              <a:rPr kumimoji="0" sz="1800" b="0" i="0" u="none" strike="noStrike" kern="1200" cap="none" spc="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error)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02099" y="1780674"/>
            <a:ext cx="5873013" cy="3296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7335" y="1775911"/>
            <a:ext cx="5882640" cy="3306445"/>
          </a:xfrm>
          <a:custGeom>
            <a:avLst/>
            <a:gdLst/>
            <a:ahLst/>
            <a:cxnLst/>
            <a:rect l="l" t="t" r="r" b="b"/>
            <a:pathLst>
              <a:path w="5882640" h="3306445">
                <a:moveTo>
                  <a:pt x="0" y="0"/>
                </a:moveTo>
                <a:lnTo>
                  <a:pt x="5882550" y="0"/>
                </a:lnTo>
                <a:lnTo>
                  <a:pt x="5882550" y="3306155"/>
                </a:lnTo>
                <a:lnTo>
                  <a:pt x="0" y="330615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2849" y="5132702"/>
            <a:ext cx="35807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(slide from Kaiming He’s recent</a:t>
            </a:r>
            <a:r>
              <a:rPr kumimoji="0" sz="14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presentation)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92831" y="1855334"/>
            <a:ext cx="2133600" cy="22556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2-3 weeks of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training  on 8 GPU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machine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16954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 runtime: faster  than a VGGNet!  (even though it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has  8x more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</a:t>
            </a:r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0ACC05-3387-B844-B179-BF05581AABA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3721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2A943-2860-9B4C-863C-44C3E982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639A8C-AAAB-2249-8ABE-35EDFBDAF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A20792-6F6C-AE48-A497-C08ADC03C33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C1BF69-4F23-1341-8E98-93F7D164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95300"/>
            <a:ext cx="9029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65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9D33E-49B1-8943-A602-45B3A0BB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C24A48-7A03-DA4A-9FB9-6F2139062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2FB1FE-6150-8645-9437-2BE99D4EC85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125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preview">
            <a:extLst>
              <a:ext uri="{FF2B5EF4-FFF2-40B4-BE49-F238E27FC236}">
                <a16:creationId xmlns:a16="http://schemas.microsoft.com/office/drawing/2014/main" id="{EDAAA002-5FDA-FB42-B6D3-0C7FDF1BC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163" y="0"/>
            <a:ext cx="2986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4186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Practical matters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67D1F4-EDCC-D143-95BC-BD135105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9DEC-22BE-4F83-BAA8-9945FF969969}" type="slidenum">
              <a:rPr lang="en-US" smtClean="0">
                <a:solidFill>
                  <a:srgbClr val="000000"/>
                </a:solidFill>
              </a:rPr>
              <a:pPr/>
              <a:t>126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7378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Comments on training algorithm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Not guaranteed to converge to zero training error, may converge to local optima or oscillate indefinitely.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However, in practice, does converge to low error for many large networks on real data, with good choice of hyperparameters (e.g. learning rate).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Thousands of epochs (epoch = network sees all training data once) may be required, hours or days to train.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200" dirty="0"/>
              <a:t>To avoid local-minima problems, run several trials starting with different random weights (</a:t>
            </a:r>
            <a:r>
              <a:rPr lang="en-US" altLang="en-US" sz="2200" i="1" dirty="0"/>
              <a:t>random restarts</a:t>
            </a:r>
            <a:r>
              <a:rPr lang="en-US" altLang="en-US" sz="2200" dirty="0"/>
              <a:t>), and take results of trial with lowest training set error.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May be hard to set learning rate and to select number of hidden units and layers.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networks had fallen out of fashion in 90s, early 2000s; back with a new name and improved performance (deep networks trained with dropout and lots of data).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611779"/>
            <a:ext cx="26468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Ray Mooney, Carlos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Guestrin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Dhruv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Batra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8777B5-BE9C-124E-9DA3-ED47B95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6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Over-training prevention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538936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Running too many epochs can result in over-fitting.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Keep a hold-out validation set and test accuracy on it after every epoch. Stop training when additional epochs actually increase validation error.</a:t>
            </a:r>
          </a:p>
          <a:p>
            <a:pPr marL="0" indent="0">
              <a:lnSpc>
                <a:spcPct val="90000"/>
              </a:lnSpc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90675" y="1450280"/>
            <a:ext cx="6367463" cy="2149475"/>
            <a:chOff x="1590675" y="1450280"/>
            <a:chExt cx="6367463" cy="2149475"/>
          </a:xfrm>
        </p:grpSpPr>
        <p:sp>
          <p:nvSpPr>
            <p:cNvPr id="263181" name="Text Box 13"/>
            <p:cNvSpPr txBox="1">
              <a:spLocks noChangeArrowheads="1"/>
            </p:cNvSpPr>
            <p:nvPr/>
          </p:nvSpPr>
          <p:spPr bwMode="auto">
            <a:xfrm>
              <a:off x="1771650" y="3140968"/>
              <a:ext cx="3079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</a:t>
              </a:r>
            </a:p>
          </p:txBody>
        </p:sp>
        <p:sp>
          <p:nvSpPr>
            <p:cNvPr id="263182" name="Text Box 14"/>
            <p:cNvSpPr txBox="1">
              <a:spLocks noChangeArrowheads="1"/>
            </p:cNvSpPr>
            <p:nvPr/>
          </p:nvSpPr>
          <p:spPr bwMode="auto">
            <a:xfrm>
              <a:off x="3109913" y="3202880"/>
              <a:ext cx="192722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# training epochs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590675" y="1450280"/>
              <a:ext cx="6367463" cy="1690688"/>
              <a:chOff x="1590675" y="1793875"/>
              <a:chExt cx="6367463" cy="1690688"/>
            </a:xfrm>
          </p:grpSpPr>
          <p:sp>
            <p:nvSpPr>
              <p:cNvPr id="263172" name="Line 4"/>
              <p:cNvSpPr>
                <a:spLocks noChangeShapeType="1"/>
              </p:cNvSpPr>
              <p:nvPr/>
            </p:nvSpPr>
            <p:spPr bwMode="auto">
              <a:xfrm>
                <a:off x="2033588" y="1793875"/>
                <a:ext cx="0" cy="16827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73" name="Line 5"/>
              <p:cNvSpPr>
                <a:spLocks noChangeShapeType="1"/>
              </p:cNvSpPr>
              <p:nvPr/>
            </p:nvSpPr>
            <p:spPr bwMode="auto">
              <a:xfrm>
                <a:off x="2022475" y="3476625"/>
                <a:ext cx="4241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 rot="-5400000">
                <a:off x="1452563" y="2135187"/>
                <a:ext cx="67310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error</a:t>
                </a:r>
              </a:p>
            </p:txBody>
          </p:sp>
          <p:sp>
            <p:nvSpPr>
              <p:cNvPr id="263177" name="Text Box 9"/>
              <p:cNvSpPr txBox="1">
                <a:spLocks noChangeArrowheads="1"/>
              </p:cNvSpPr>
              <p:nvPr/>
            </p:nvSpPr>
            <p:spPr bwMode="auto">
              <a:xfrm>
                <a:off x="6186488" y="3087688"/>
                <a:ext cx="1771650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on training data</a:t>
                </a:r>
              </a:p>
            </p:txBody>
          </p:sp>
          <p:sp>
            <p:nvSpPr>
              <p:cNvPr id="263180" name="Text Box 12"/>
              <p:cNvSpPr txBox="1">
                <a:spLocks noChangeArrowheads="1"/>
              </p:cNvSpPr>
              <p:nvPr/>
            </p:nvSpPr>
            <p:spPr bwMode="auto">
              <a:xfrm>
                <a:off x="6156325" y="2449513"/>
                <a:ext cx="1335088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on test data</a:t>
                </a:r>
              </a:p>
            </p:txBody>
          </p:sp>
          <p:sp>
            <p:nvSpPr>
              <p:cNvPr id="263183" name="Freeform 15"/>
              <p:cNvSpPr>
                <a:spLocks/>
              </p:cNvSpPr>
              <p:nvPr/>
            </p:nvSpPr>
            <p:spPr bwMode="auto">
              <a:xfrm>
                <a:off x="2022475" y="2011363"/>
                <a:ext cx="4133850" cy="1450975"/>
              </a:xfrm>
              <a:custGeom>
                <a:avLst/>
                <a:gdLst>
                  <a:gd name="T0" fmla="*/ 0 w 2604"/>
                  <a:gd name="T1" fmla="*/ 0 h 914"/>
                  <a:gd name="T2" fmla="*/ 70 w 2604"/>
                  <a:gd name="T3" fmla="*/ 262 h 914"/>
                  <a:gd name="T4" fmla="*/ 323 w 2604"/>
                  <a:gd name="T5" fmla="*/ 553 h 914"/>
                  <a:gd name="T6" fmla="*/ 722 w 2604"/>
                  <a:gd name="T7" fmla="*/ 776 h 914"/>
                  <a:gd name="T8" fmla="*/ 1460 w 2604"/>
                  <a:gd name="T9" fmla="*/ 868 h 914"/>
                  <a:gd name="T10" fmla="*/ 2212 w 2604"/>
                  <a:gd name="T11" fmla="*/ 884 h 914"/>
                  <a:gd name="T12" fmla="*/ 2604 w 2604"/>
                  <a:gd name="T13" fmla="*/ 914 h 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04" h="914">
                    <a:moveTo>
                      <a:pt x="0" y="0"/>
                    </a:moveTo>
                    <a:cubicBezTo>
                      <a:pt x="8" y="85"/>
                      <a:pt x="16" y="170"/>
                      <a:pt x="70" y="262"/>
                    </a:cubicBezTo>
                    <a:cubicBezTo>
                      <a:pt x="124" y="354"/>
                      <a:pt x="214" y="467"/>
                      <a:pt x="323" y="553"/>
                    </a:cubicBezTo>
                    <a:cubicBezTo>
                      <a:pt x="432" y="639"/>
                      <a:pt x="533" y="724"/>
                      <a:pt x="722" y="776"/>
                    </a:cubicBezTo>
                    <a:cubicBezTo>
                      <a:pt x="911" y="828"/>
                      <a:pt x="1212" y="850"/>
                      <a:pt x="1460" y="868"/>
                    </a:cubicBezTo>
                    <a:cubicBezTo>
                      <a:pt x="1708" y="886"/>
                      <a:pt x="2021" y="876"/>
                      <a:pt x="2212" y="884"/>
                    </a:cubicBezTo>
                    <a:cubicBezTo>
                      <a:pt x="2403" y="892"/>
                      <a:pt x="2543" y="914"/>
                      <a:pt x="2604" y="914"/>
                    </a:cubicBezTo>
                  </a:path>
                </a:pathLst>
              </a:custGeom>
              <a:noFill/>
              <a:ln w="28575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3184" name="Freeform 16"/>
              <p:cNvSpPr>
                <a:spLocks/>
              </p:cNvSpPr>
              <p:nvPr/>
            </p:nvSpPr>
            <p:spPr bwMode="auto">
              <a:xfrm>
                <a:off x="2022475" y="2011363"/>
                <a:ext cx="4060825" cy="1182687"/>
              </a:xfrm>
              <a:custGeom>
                <a:avLst/>
                <a:gdLst>
                  <a:gd name="T0" fmla="*/ 0 w 2558"/>
                  <a:gd name="T1" fmla="*/ 0 h 745"/>
                  <a:gd name="T2" fmla="*/ 139 w 2558"/>
                  <a:gd name="T3" fmla="*/ 277 h 745"/>
                  <a:gd name="T4" fmla="*/ 438 w 2558"/>
                  <a:gd name="T5" fmla="*/ 469 h 745"/>
                  <a:gd name="T6" fmla="*/ 1037 w 2558"/>
                  <a:gd name="T7" fmla="*/ 699 h 745"/>
                  <a:gd name="T8" fmla="*/ 1444 w 2558"/>
                  <a:gd name="T9" fmla="*/ 730 h 745"/>
                  <a:gd name="T10" fmla="*/ 2051 w 2558"/>
                  <a:gd name="T11" fmla="*/ 607 h 745"/>
                  <a:gd name="T12" fmla="*/ 2335 w 2558"/>
                  <a:gd name="T13" fmla="*/ 484 h 745"/>
                  <a:gd name="T14" fmla="*/ 2558 w 2558"/>
                  <a:gd name="T15" fmla="*/ 415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58" h="745">
                    <a:moveTo>
                      <a:pt x="0" y="0"/>
                    </a:moveTo>
                    <a:cubicBezTo>
                      <a:pt x="33" y="99"/>
                      <a:pt x="66" y="199"/>
                      <a:pt x="139" y="277"/>
                    </a:cubicBezTo>
                    <a:cubicBezTo>
                      <a:pt x="212" y="355"/>
                      <a:pt x="288" y="399"/>
                      <a:pt x="438" y="469"/>
                    </a:cubicBezTo>
                    <a:cubicBezTo>
                      <a:pt x="588" y="539"/>
                      <a:pt x="869" y="655"/>
                      <a:pt x="1037" y="699"/>
                    </a:cubicBezTo>
                    <a:cubicBezTo>
                      <a:pt x="1205" y="743"/>
                      <a:pt x="1275" y="745"/>
                      <a:pt x="1444" y="730"/>
                    </a:cubicBezTo>
                    <a:cubicBezTo>
                      <a:pt x="1613" y="715"/>
                      <a:pt x="1903" y="648"/>
                      <a:pt x="2051" y="607"/>
                    </a:cubicBezTo>
                    <a:cubicBezTo>
                      <a:pt x="2199" y="566"/>
                      <a:pt x="2251" y="516"/>
                      <a:pt x="2335" y="484"/>
                    </a:cubicBezTo>
                    <a:cubicBezTo>
                      <a:pt x="2419" y="452"/>
                      <a:pt x="2525" y="430"/>
                      <a:pt x="2558" y="415"/>
                    </a:cubicBez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0" y="6604084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6544B5-754D-244E-9115-5D7B8EBE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13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  <a:p>
            <a:pPr marL="457200" indent="-457200">
              <a:buFont typeface="Arial" pitchFamily="34" charset="0"/>
              <a:buChar char="•"/>
            </a:pPr>
            <a:endParaRPr lang="en-US" sz="4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Activations: 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0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dirty="0"/>
              <a:t>Nonlinear activation function </a:t>
            </a:r>
            <a:r>
              <a:rPr lang="en-US" i="1" dirty="0"/>
              <a:t>h</a:t>
            </a:r>
            <a:r>
              <a:rPr lang="en-US" dirty="0"/>
              <a:t> (e.g. sigmoid, RELU):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018" y="908720"/>
            <a:ext cx="7683964" cy="361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4437097"/>
            <a:ext cx="3147060" cy="1080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57188" y="6095955"/>
            <a:ext cx="1546860" cy="573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6604084"/>
            <a:ext cx="19944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Christopher Bishop </a:t>
            </a:r>
          </a:p>
        </p:txBody>
      </p:sp>
      <p:pic>
        <p:nvPicPr>
          <p:cNvPr id="9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62952" y="68317"/>
            <a:ext cx="2005076" cy="99895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xtBox 3"/>
          <p:cNvSpPr txBox="1"/>
          <p:nvPr/>
        </p:nvSpPr>
        <p:spPr>
          <a:xfrm>
            <a:off x="7399899" y="4653998"/>
            <a:ext cx="151836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Recall SVM: </a:t>
            </a:r>
          </a:p>
          <a:p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 + b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3A6F31A-4606-A945-93FC-0EA062B1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7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Training: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6069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initialize weights, use “Xavier initialization”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RELU or leaky RELU or ELU, don’t use sigmoid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data augmentation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mini-batch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Center (subtract mean from) your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cross-validation for your parameters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Learning rate: too high? Too low? </a:t>
            </a:r>
          </a:p>
          <a:p>
            <a:pPr marL="0" indent="0"/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080C03-31AC-A545-87FE-E004F851D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57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Regularization: Dropout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62468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90599"/>
            <a:ext cx="4835966" cy="264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66" y="1024624"/>
            <a:ext cx="3393634" cy="257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159259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Dropout: A simple way to prevent neural networks from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overfitting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[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Srivastava JMLR 2014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]</a:t>
            </a:r>
          </a:p>
        </p:txBody>
      </p:sp>
      <p:sp>
        <p:nvSpPr>
          <p:cNvPr id="3" name="Rectangle 2"/>
          <p:cNvSpPr/>
          <p:nvPr/>
        </p:nvSpPr>
        <p:spPr>
          <a:xfrm>
            <a:off x="465826" y="4589254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Randomly turn off some neurons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Allows individual neurons to independently be responsible for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7123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803131-F591-E640-99C9-B2D61DD5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789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Augmentation (Jittering)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</a:t>
            </a:r>
            <a:r>
              <a:rPr lang="en-US" i="1" dirty="0"/>
              <a:t>virtual</a:t>
            </a:r>
            <a:r>
              <a:rPr lang="en-US" dirty="0"/>
              <a:t> training samples</a:t>
            </a:r>
          </a:p>
          <a:p>
            <a:pPr lvl="1"/>
            <a:r>
              <a:rPr lang="en-US" dirty="0"/>
              <a:t>Horizontal flip</a:t>
            </a:r>
          </a:p>
          <a:p>
            <a:pPr lvl="1"/>
            <a:r>
              <a:rPr lang="en-US" dirty="0"/>
              <a:t>Random crop</a:t>
            </a:r>
          </a:p>
          <a:p>
            <a:pPr lvl="1"/>
            <a:r>
              <a:rPr lang="en-US" dirty="0"/>
              <a:t>Color casting</a:t>
            </a:r>
          </a:p>
          <a:p>
            <a:pPr lvl="1"/>
            <a:r>
              <a:rPr lang="en-US" dirty="0"/>
              <a:t>Geometric distortion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9E837-355D-4604-9F1E-A13814173A54}"/>
              </a:ext>
            </a:extLst>
          </p:cNvPr>
          <p:cNvSpPr txBox="1"/>
          <p:nvPr/>
        </p:nvSpPr>
        <p:spPr>
          <a:xfrm>
            <a:off x="0" y="6604084"/>
            <a:ext cx="344677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1050" dirty="0">
                <a:solidFill>
                  <a:srgbClr val="000000"/>
                </a:solidFill>
              </a:rPr>
              <a:t>Jia-bin Huang, Image: </a:t>
            </a:r>
            <a:r>
              <a:rPr lang="en-US" sz="1050" dirty="0">
                <a:solidFill>
                  <a:srgbClr val="000000"/>
                </a:solidFill>
                <a:hlinkClick r:id="rId3"/>
              </a:rPr>
              <a:t>https://github.com/aleju/imgaug</a:t>
            </a:r>
            <a:r>
              <a:rPr lang="en-US" sz="1050" dirty="0">
                <a:solidFill>
                  <a:srgbClr val="000000"/>
                </a:solidFill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62AAC-0289-4C06-B501-6778973DA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81" y="2053390"/>
            <a:ext cx="4953570" cy="369660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D53CE9-2112-384B-90F9-C518B286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782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5188" y="1284014"/>
            <a:ext cx="483489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800" spc="-5" dirty="0"/>
              <a:t>Transfer</a:t>
            </a:r>
            <a:r>
              <a:rPr sz="4800" spc="-45" dirty="0"/>
              <a:t> </a:t>
            </a:r>
            <a:r>
              <a:rPr sz="4800" spc="-5" dirty="0"/>
              <a:t>Learning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259151" y="2940979"/>
            <a:ext cx="6542405" cy="923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8970" marR="5080" lvl="0" indent="-190690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“You need a lot of a data if you want to  train/use</a:t>
            </a:r>
            <a:r>
              <a:rPr kumimoji="0" sz="3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CNNs”</a:t>
            </a:r>
            <a:endParaRPr kumimoji="0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18840000">
            <a:off x="3061872" y="3183782"/>
            <a:ext cx="2941634" cy="914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72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Impact"/>
                <a:ea typeface="+mn-ea"/>
                <a:cs typeface="Impact"/>
              </a:rPr>
              <a:t>BUSTED</a:t>
            </a:r>
            <a:endParaRPr kumimoji="0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mpact"/>
              <a:ea typeface="+mn-ea"/>
              <a:cs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B1A540-8481-9541-B447-C58EACB0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9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5" dirty="0"/>
              <a:t>Transfer Learning with</a:t>
            </a:r>
            <a:r>
              <a:rPr lang="en-US" sz="3200" dirty="0"/>
              <a:t> </a:t>
            </a:r>
            <a:r>
              <a:rPr lang="en-US" sz="3200" spc="-5" dirty="0"/>
              <a:t>CNNs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more weights you need to learn, the more data you need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That’s why with a deeper network, you need more data for training than for a shallower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One possible solution: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65135" y="3942389"/>
            <a:ext cx="6730047" cy="2571481"/>
            <a:chOff x="1665135" y="4286519"/>
            <a:chExt cx="6730047" cy="2571481"/>
          </a:xfrm>
        </p:grpSpPr>
        <p:pic>
          <p:nvPicPr>
            <p:cNvPr id="4" name="Picture 2" descr="http://neuralnetworksanddeeplearning.com/images/tikz36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4606" y="4286519"/>
              <a:ext cx="3194787" cy="1591689"/>
            </a:xfrm>
            <a:prstGeom prst="rect">
              <a:avLst/>
            </a:prstGeom>
            <a:noFill/>
          </p:spPr>
        </p:pic>
        <p:sp>
          <p:nvSpPr>
            <p:cNvPr id="5" name="Left Brace 4"/>
            <p:cNvSpPr/>
            <p:nvPr/>
          </p:nvSpPr>
          <p:spPr bwMode="auto">
            <a:xfrm rot="16200000">
              <a:off x="4052905" y="5144354"/>
              <a:ext cx="171088" cy="1876097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6" name="Left Brace 5"/>
            <p:cNvSpPr/>
            <p:nvPr/>
          </p:nvSpPr>
          <p:spPr bwMode="auto">
            <a:xfrm rot="16200000">
              <a:off x="5374460" y="5803758"/>
              <a:ext cx="173776" cy="554602"/>
            </a:xfrm>
            <a:prstGeom prst="leftBrace">
              <a:avLst/>
            </a:prstGeom>
            <a:solidFill>
              <a:schemeClr val="bg1"/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65135" y="6211669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Set these to the already learned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weights from another network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84047" y="6211669"/>
              <a:ext cx="3211135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Learn these on your own task</a:t>
              </a:r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E2EDAC8-FB0A-2B4A-8CA6-163B6A88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2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42899" y="1903807"/>
            <a:ext cx="695648" cy="35706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56476" y="1749170"/>
            <a:ext cx="87503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Train</a:t>
            </a:r>
            <a:r>
              <a:rPr kumimoji="0" sz="1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  Image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et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608919" y="1753819"/>
            <a:ext cx="2306789" cy="3740611"/>
            <a:chOff x="2608919" y="1493686"/>
            <a:chExt cx="2306789" cy="3740611"/>
          </a:xfrm>
        </p:grpSpPr>
        <p:sp>
          <p:nvSpPr>
            <p:cNvPr id="11" name="object 11"/>
            <p:cNvSpPr/>
            <p:nvPr/>
          </p:nvSpPr>
          <p:spPr>
            <a:xfrm>
              <a:off x="2679319" y="1643649"/>
              <a:ext cx="695648" cy="3570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566968" y="1493686"/>
              <a:ext cx="1348740" cy="2133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2. Small</a:t>
              </a:r>
              <a:r>
                <a:rPr kumimoji="0" sz="1400" b="0" i="0" u="none" strike="noStrike" kern="1200" cap="none" spc="-4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dataset: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608919" y="4876792"/>
              <a:ext cx="885190" cy="357505"/>
            </a:xfrm>
            <a:custGeom>
              <a:avLst/>
              <a:gdLst/>
              <a:ahLst/>
              <a:cxnLst/>
              <a:rect l="l" t="t" r="r" b="b"/>
              <a:pathLst>
                <a:path w="885189" h="357504">
                  <a:moveTo>
                    <a:pt x="0" y="0"/>
                  </a:moveTo>
                  <a:lnTo>
                    <a:pt x="884998" y="0"/>
                  </a:lnTo>
                  <a:lnTo>
                    <a:pt x="884998" y="356999"/>
                  </a:lnTo>
                  <a:lnTo>
                    <a:pt x="0" y="3569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3608218" y="5055291"/>
              <a:ext cx="346075" cy="0"/>
            </a:xfrm>
            <a:custGeom>
              <a:avLst/>
              <a:gdLst/>
              <a:ahLst/>
              <a:cxnLst/>
              <a:rect l="l" t="t" r="r" b="b"/>
              <a:pathLst>
                <a:path w="346075">
                  <a:moveTo>
                    <a:pt x="3455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3521768" y="5023816"/>
              <a:ext cx="86995" cy="63500"/>
            </a:xfrm>
            <a:custGeom>
              <a:avLst/>
              <a:gdLst/>
              <a:ahLst/>
              <a:cxnLst/>
              <a:rect l="l" t="t" r="r" b="b"/>
              <a:pathLst>
                <a:path w="86995" h="63500">
                  <a:moveTo>
                    <a:pt x="86449" y="0"/>
                  </a:moveTo>
                  <a:lnTo>
                    <a:pt x="0" y="31474"/>
                  </a:lnTo>
                  <a:lnTo>
                    <a:pt x="86449" y="62949"/>
                  </a:lnTo>
                  <a:lnTo>
                    <a:pt x="8644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464793" y="1958323"/>
              <a:ext cx="224154" cy="2851785"/>
            </a:xfrm>
            <a:custGeom>
              <a:avLst/>
              <a:gdLst/>
              <a:ahLst/>
              <a:cxnLst/>
              <a:rect l="l" t="t" r="r" b="b"/>
              <a:pathLst>
                <a:path w="224154" h="2851785">
                  <a:moveTo>
                    <a:pt x="0" y="0"/>
                  </a:moveTo>
                  <a:lnTo>
                    <a:pt x="21965" y="4936"/>
                  </a:lnTo>
                  <a:lnTo>
                    <a:pt x="42884" y="19377"/>
                  </a:lnTo>
                  <a:lnTo>
                    <a:pt x="79224" y="74562"/>
                  </a:lnTo>
                  <a:lnTo>
                    <a:pt x="93223" y="113335"/>
                  </a:lnTo>
                  <a:lnTo>
                    <a:pt x="103521" y="157151"/>
                  </a:lnTo>
                  <a:lnTo>
                    <a:pt x="109877" y="204675"/>
                  </a:lnTo>
                  <a:lnTo>
                    <a:pt x="112049" y="254571"/>
                  </a:lnTo>
                  <a:lnTo>
                    <a:pt x="112049" y="1171025"/>
                  </a:lnTo>
                  <a:lnTo>
                    <a:pt x="116052" y="1238699"/>
                  </a:lnTo>
                  <a:lnTo>
                    <a:pt x="127349" y="1299511"/>
                  </a:lnTo>
                  <a:lnTo>
                    <a:pt x="144871" y="1351034"/>
                  </a:lnTo>
                  <a:lnTo>
                    <a:pt x="167549" y="1390840"/>
                  </a:lnTo>
                  <a:lnTo>
                    <a:pt x="224099" y="1425597"/>
                  </a:lnTo>
                  <a:lnTo>
                    <a:pt x="167549" y="1460353"/>
                  </a:lnTo>
                  <a:lnTo>
                    <a:pt x="144871" y="1500159"/>
                  </a:lnTo>
                  <a:lnTo>
                    <a:pt x="127349" y="1551682"/>
                  </a:lnTo>
                  <a:lnTo>
                    <a:pt x="116052" y="1612494"/>
                  </a:lnTo>
                  <a:lnTo>
                    <a:pt x="112049" y="1680171"/>
                  </a:lnTo>
                  <a:lnTo>
                    <a:pt x="112049" y="2596619"/>
                  </a:lnTo>
                  <a:lnTo>
                    <a:pt x="108046" y="2664296"/>
                  </a:lnTo>
                  <a:lnTo>
                    <a:pt x="96749" y="2725109"/>
                  </a:lnTo>
                  <a:lnTo>
                    <a:pt x="79227" y="2776631"/>
                  </a:lnTo>
                  <a:lnTo>
                    <a:pt x="56549" y="2816437"/>
                  </a:lnTo>
                  <a:lnTo>
                    <a:pt x="29784" y="2842100"/>
                  </a:lnTo>
                  <a:lnTo>
                    <a:pt x="0" y="2851194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800826" y="3239136"/>
              <a:ext cx="106299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Freeze</a:t>
              </a:r>
              <a:r>
                <a:rPr kumimoji="0" sz="1400" b="0" i="0" u="none" strike="noStrike" kern="1200" cap="none" spc="-5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these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4009024" y="4940307"/>
              <a:ext cx="75628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Train</a:t>
              </a:r>
              <a:r>
                <a:rPr kumimoji="0" sz="1400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this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99119" y="1727519"/>
            <a:ext cx="3621344" cy="4405896"/>
            <a:chOff x="5399119" y="1467386"/>
            <a:chExt cx="3621344" cy="4405896"/>
          </a:xfrm>
        </p:grpSpPr>
        <p:sp>
          <p:nvSpPr>
            <p:cNvPr id="5" name="object 5"/>
            <p:cNvSpPr/>
            <p:nvPr/>
          </p:nvSpPr>
          <p:spPr>
            <a:xfrm>
              <a:off x="5721088" y="1651624"/>
              <a:ext cx="695648" cy="35706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6837333" y="1467386"/>
              <a:ext cx="1536700" cy="4343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ts val="166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3. Medium</a:t>
              </a:r>
              <a:r>
                <a:rPr kumimoji="0" sz="1400" b="0" i="0" u="none" strike="noStrike" kern="1200" cap="none" spc="-3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dataset: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12700" marR="0" lvl="0" indent="0" algn="l" defTabSz="914400" rtl="0" eaLnBrk="1" fontAlgn="auto" latinLnBrk="0" hangingPunct="1">
                <a:lnSpc>
                  <a:spcPts val="166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1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finetuning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6837333" y="2106196"/>
              <a:ext cx="2183130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0" algn="l" defTabSz="914400" rtl="0" eaLnBrk="1" fontAlgn="auto" latinLnBrk="0" hangingPunct="1">
                <a:lnSpc>
                  <a:spcPts val="16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more data = retrain more of  the network </a:t>
              </a: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(or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all of</a:t>
              </a:r>
              <a:r>
                <a:rPr kumimoji="0" sz="1400" b="0" i="0" u="none" strike="noStrike" kern="1200" cap="none" spc="-3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it)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5650688" y="4013144"/>
              <a:ext cx="885190" cy="1228725"/>
            </a:xfrm>
            <a:custGeom>
              <a:avLst/>
              <a:gdLst/>
              <a:ahLst/>
              <a:cxnLst/>
              <a:rect l="l" t="t" r="r" b="b"/>
              <a:pathLst>
                <a:path w="885190" h="1228725">
                  <a:moveTo>
                    <a:pt x="0" y="0"/>
                  </a:moveTo>
                  <a:lnTo>
                    <a:pt x="884998" y="0"/>
                  </a:lnTo>
                  <a:lnTo>
                    <a:pt x="884998" y="1228497"/>
                  </a:lnTo>
                  <a:lnTo>
                    <a:pt x="0" y="1228497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649987" y="4627392"/>
              <a:ext cx="480695" cy="0"/>
            </a:xfrm>
            <a:custGeom>
              <a:avLst/>
              <a:gdLst/>
              <a:ahLst/>
              <a:cxnLst/>
              <a:rect l="l" t="t" r="r" b="b"/>
              <a:pathLst>
                <a:path w="480695">
                  <a:moveTo>
                    <a:pt x="480599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6563537" y="4595917"/>
              <a:ext cx="86995" cy="63500"/>
            </a:xfrm>
            <a:custGeom>
              <a:avLst/>
              <a:gdLst/>
              <a:ahLst/>
              <a:cxnLst/>
              <a:rect l="l" t="t" r="r" b="b"/>
              <a:pathLst>
                <a:path w="86995" h="63500">
                  <a:moveTo>
                    <a:pt x="86449" y="0"/>
                  </a:moveTo>
                  <a:lnTo>
                    <a:pt x="0" y="31474"/>
                  </a:lnTo>
                  <a:lnTo>
                    <a:pt x="86449" y="62949"/>
                  </a:lnTo>
                  <a:lnTo>
                    <a:pt x="86449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478487" y="1958322"/>
              <a:ext cx="224154" cy="2010410"/>
            </a:xfrm>
            <a:custGeom>
              <a:avLst/>
              <a:gdLst/>
              <a:ahLst/>
              <a:cxnLst/>
              <a:rect l="l" t="t" r="r" b="b"/>
              <a:pathLst>
                <a:path w="224154" h="2010410">
                  <a:moveTo>
                    <a:pt x="0" y="0"/>
                  </a:moveTo>
                  <a:lnTo>
                    <a:pt x="21965" y="4936"/>
                  </a:lnTo>
                  <a:lnTo>
                    <a:pt x="42884" y="19377"/>
                  </a:lnTo>
                  <a:lnTo>
                    <a:pt x="79224" y="74562"/>
                  </a:lnTo>
                  <a:lnTo>
                    <a:pt x="93223" y="113335"/>
                  </a:lnTo>
                  <a:lnTo>
                    <a:pt x="103521" y="157151"/>
                  </a:lnTo>
                  <a:lnTo>
                    <a:pt x="109877" y="204675"/>
                  </a:lnTo>
                  <a:lnTo>
                    <a:pt x="112049" y="254571"/>
                  </a:lnTo>
                  <a:lnTo>
                    <a:pt x="112049" y="750425"/>
                  </a:lnTo>
                  <a:lnTo>
                    <a:pt x="116052" y="818100"/>
                  </a:lnTo>
                  <a:lnTo>
                    <a:pt x="127349" y="878912"/>
                  </a:lnTo>
                  <a:lnTo>
                    <a:pt x="144871" y="930435"/>
                  </a:lnTo>
                  <a:lnTo>
                    <a:pt x="167549" y="970241"/>
                  </a:lnTo>
                  <a:lnTo>
                    <a:pt x="224099" y="1004997"/>
                  </a:lnTo>
                  <a:lnTo>
                    <a:pt x="167549" y="1039754"/>
                  </a:lnTo>
                  <a:lnTo>
                    <a:pt x="144871" y="1079560"/>
                  </a:lnTo>
                  <a:lnTo>
                    <a:pt x="127349" y="1131083"/>
                  </a:lnTo>
                  <a:lnTo>
                    <a:pt x="116052" y="1191895"/>
                  </a:lnTo>
                  <a:lnTo>
                    <a:pt x="112049" y="1259569"/>
                  </a:lnTo>
                  <a:lnTo>
                    <a:pt x="112049" y="1755421"/>
                  </a:lnTo>
                  <a:lnTo>
                    <a:pt x="108046" y="1823098"/>
                  </a:lnTo>
                  <a:lnTo>
                    <a:pt x="96749" y="1883911"/>
                  </a:lnTo>
                  <a:lnTo>
                    <a:pt x="79227" y="1935433"/>
                  </a:lnTo>
                  <a:lnTo>
                    <a:pt x="56549" y="1975239"/>
                  </a:lnTo>
                  <a:lnTo>
                    <a:pt x="29784" y="2000902"/>
                  </a:lnTo>
                  <a:lnTo>
                    <a:pt x="0" y="2009995"/>
                  </a:lnTo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6837371" y="2863432"/>
              <a:ext cx="106299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Freeze</a:t>
              </a:r>
              <a:r>
                <a:rPr kumimoji="0" sz="1400" b="0" i="0" u="none" strike="noStrike" kern="1200" cap="none" spc="-5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these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399119" y="5586262"/>
              <a:ext cx="1736725" cy="2870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ts val="217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3000" b="0" i="0" u="none" strike="noStrike" kern="1200" cap="none" spc="-7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Lecture 11 </a:t>
              </a:r>
              <a:r>
                <a:rPr kumimoji="0" sz="3000" b="0" i="0" u="none" strike="noStrike" kern="1200" cap="none" spc="0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-</a:t>
              </a:r>
              <a:r>
                <a:rPr kumimoji="0" sz="3000" b="0" i="0" u="none" strike="noStrike" kern="1200" cap="none" spc="-37" normalizeH="0" baseline="1388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29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7203569" y="4527504"/>
              <a:ext cx="75628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Train</a:t>
              </a:r>
              <a:r>
                <a:rPr kumimoji="0" sz="1400" b="0" i="0" u="none" strike="noStrike" kern="1200" cap="none" spc="-6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this</a:t>
              </a: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pc="-5" dirty="0"/>
              <a:t>Transfer Learning with</a:t>
            </a:r>
            <a:r>
              <a:rPr lang="en-US" sz="3600" dirty="0"/>
              <a:t> </a:t>
            </a:r>
            <a:r>
              <a:rPr lang="en-US" sz="3600" spc="-5" dirty="0"/>
              <a:t>CNNs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bject 13"/>
          <p:cNvSpPr txBox="1"/>
          <p:nvPr/>
        </p:nvSpPr>
        <p:spPr>
          <a:xfrm>
            <a:off x="2254470" y="5944412"/>
            <a:ext cx="463506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option: use network as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feature</a:t>
            </a:r>
            <a:r>
              <a:rPr kumimoji="0" sz="1400" b="1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extractor</a:t>
            </a: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</a:p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 SVM on extracted features for target task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" y="993288"/>
            <a:ext cx="772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Source: classification on ImageNet 		Target: some other task/data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E6584C10-36AA-2442-86A6-AD15DD92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56749-8CA8-49DA-A68F-85171B0F527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73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950" y="938328"/>
            <a:ext cx="863823" cy="4433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78327" y="1507378"/>
            <a:ext cx="895350" cy="318770"/>
          </a:xfrm>
          <a:custGeom>
            <a:avLst/>
            <a:gdLst/>
            <a:ahLst/>
            <a:cxnLst/>
            <a:rect l="l" t="t" r="r" b="b"/>
            <a:pathLst>
              <a:path w="895350" h="318769">
                <a:moveTo>
                  <a:pt x="895218" y="31866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6886" y="1477736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90">
                <a:moveTo>
                  <a:pt x="91994" y="0"/>
                </a:moveTo>
                <a:lnTo>
                  <a:pt x="0" y="652"/>
                </a:lnTo>
                <a:lnTo>
                  <a:pt x="70892" y="59287"/>
                </a:lnTo>
                <a:lnTo>
                  <a:pt x="91994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5594" y="1919657"/>
            <a:ext cx="13595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/>
              <a:t>more</a:t>
            </a:r>
            <a:r>
              <a:rPr sz="1800" spc="-55" dirty="0"/>
              <a:t> </a:t>
            </a:r>
            <a:r>
              <a:rPr sz="1800" spc="-5" dirty="0"/>
              <a:t>generic</a:t>
            </a:r>
            <a:endParaRPr sz="1800"/>
          </a:p>
        </p:txBody>
      </p:sp>
      <p:sp>
        <p:nvSpPr>
          <p:cNvPr id="6" name="object 6"/>
          <p:cNvSpPr/>
          <p:nvPr/>
        </p:nvSpPr>
        <p:spPr>
          <a:xfrm>
            <a:off x="1119637" y="3236721"/>
            <a:ext cx="1039494" cy="1478915"/>
          </a:xfrm>
          <a:custGeom>
            <a:avLst/>
            <a:gdLst/>
            <a:ahLst/>
            <a:cxnLst/>
            <a:rect l="l" t="t" r="r" b="b"/>
            <a:pathLst>
              <a:path w="1039494" h="1478914">
                <a:moveTo>
                  <a:pt x="1038882" y="0"/>
                </a:moveTo>
                <a:lnTo>
                  <a:pt x="0" y="1478472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69936" y="4697117"/>
            <a:ext cx="75565" cy="88900"/>
          </a:xfrm>
          <a:custGeom>
            <a:avLst/>
            <a:gdLst/>
            <a:ahLst/>
            <a:cxnLst/>
            <a:rect l="l" t="t" r="r" b="b"/>
            <a:pathLst>
              <a:path w="75565" h="88900">
                <a:moveTo>
                  <a:pt x="23957" y="0"/>
                </a:moveTo>
                <a:lnTo>
                  <a:pt x="0" y="88824"/>
                </a:lnTo>
                <a:lnTo>
                  <a:pt x="75447" y="36174"/>
                </a:lnTo>
                <a:lnTo>
                  <a:pt x="23957" y="0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0796" y="2836827"/>
            <a:ext cx="13716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more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specific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9119" y="5586262"/>
            <a:ext cx="1736725" cy="287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11 </a:t>
            </a:r>
            <a:r>
              <a:rPr kumimoji="0" sz="3000" b="0" i="0" u="none" strike="noStrike" kern="1200" cap="none" spc="0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3000" b="0" i="0" u="none" strike="noStrike" kern="1200" cap="none" spc="-37" normalizeH="0" baseline="1388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34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3339930" y="1398348"/>
          <a:ext cx="5645613" cy="3801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1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1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53648">
                <a:tc>
                  <a:txBody>
                    <a:bodyPr/>
                    <a:lstStyle/>
                    <a:p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51371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similar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33591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different  dataset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0684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very little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14541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Use </a:t>
                      </a:r>
                      <a:r>
                        <a:rPr lang="en-US" sz="1800" spc="-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inear  </a:t>
                      </a:r>
                      <a:r>
                        <a:rPr lang="en-US" sz="1800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lassifier on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top  layer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27241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You’re in  trouble… Try  linear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classifier  from different  stages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7472">
                <a:tc>
                  <a:txBody>
                    <a:bodyPr/>
                    <a:lstStyle/>
                    <a:p>
                      <a:pPr marL="80645" marR="426720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quite a lot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of  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285115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 a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few  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 marR="107314">
                        <a:lnSpc>
                          <a:spcPct val="100699"/>
                        </a:lnSpc>
                        <a:spcBef>
                          <a:spcPts val="5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Finetune a  larger number</a:t>
                      </a:r>
                      <a:r>
                        <a:rPr sz="18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of  layers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itle 27"/>
          <p:cNvSpPr txBox="1">
            <a:spLocks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Transfer Learning with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CNNs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E6C1A73-41DD-7A42-AF2C-B1A90214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428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Pre-training on ImageNet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Have a source domain and target domain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 a network to classify ImageNet classes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Coarse classes and ones with fine distinctions (dog breeds)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Remove last layers and train layers to replace them, that predict target classes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1886" y="3310542"/>
            <a:ext cx="7040229" cy="320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5" y="6519446"/>
            <a:ext cx="8484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Oquab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et al., “Learning and Transferring Mid-Level Image Representations…”, CVPR 2014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67A601-75C1-6544-9B16-3B349EC6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1424816"/>
            <a:ext cx="3569247" cy="3549946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249078"/>
            <a:ext cx="77724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20"/>
              </a:spcBef>
            </a:pPr>
            <a:r>
              <a:rPr lang="en-US" sz="3200" spc="-5" dirty="0"/>
              <a:t>Transfer learning with CNNs is</a:t>
            </a:r>
            <a:r>
              <a:rPr lang="en-US" sz="3200" spc="55" dirty="0"/>
              <a:t> </a:t>
            </a:r>
            <a:r>
              <a:rPr lang="en-US" sz="3200" spc="-5" dirty="0"/>
              <a:t>pervasive…</a:t>
            </a:r>
            <a:endParaRPr sz="3200" dirty="0"/>
          </a:p>
        </p:txBody>
      </p:sp>
      <p:sp>
        <p:nvSpPr>
          <p:cNvPr id="4" name="object 4"/>
          <p:cNvSpPr/>
          <p:nvPr/>
        </p:nvSpPr>
        <p:spPr>
          <a:xfrm>
            <a:off x="337685" y="2170647"/>
            <a:ext cx="1205865" cy="349250"/>
          </a:xfrm>
          <a:custGeom>
            <a:avLst/>
            <a:gdLst/>
            <a:ahLst/>
            <a:cxnLst/>
            <a:rect l="l" t="t" r="r" b="b"/>
            <a:pathLst>
              <a:path w="1205865" h="349250">
                <a:moveTo>
                  <a:pt x="0" y="0"/>
                </a:moveTo>
                <a:lnTo>
                  <a:pt x="1205425" y="0"/>
                </a:lnTo>
                <a:lnTo>
                  <a:pt x="1205425" y="349189"/>
                </a:lnTo>
                <a:lnTo>
                  <a:pt x="0" y="34918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37010" y="2999795"/>
            <a:ext cx="3282693" cy="1871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7010" y="4094270"/>
            <a:ext cx="1308735" cy="619760"/>
          </a:xfrm>
          <a:custGeom>
            <a:avLst/>
            <a:gdLst/>
            <a:ahLst/>
            <a:cxnLst/>
            <a:rect l="l" t="t" r="r" b="b"/>
            <a:pathLst>
              <a:path w="1308734" h="619760">
                <a:moveTo>
                  <a:pt x="0" y="0"/>
                </a:moveTo>
                <a:lnTo>
                  <a:pt x="1308297" y="0"/>
                </a:lnTo>
                <a:lnTo>
                  <a:pt x="1308297" y="619198"/>
                </a:lnTo>
                <a:lnTo>
                  <a:pt x="0" y="6191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943" y="5408279"/>
            <a:ext cx="3956127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Object</a:t>
            </a:r>
            <a:r>
              <a:rPr kumimoji="0" sz="16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Detection  </a:t>
            </a:r>
            <a:endParaRPr kumimoji="0" lang="en-US" sz="16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Ren et al., “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Faster</a:t>
            </a:r>
            <a:r>
              <a:rPr kumimoji="0" sz="1600" b="0" i="1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R-CNN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“, NIPS 2015</a:t>
            </a:r>
            <a:endParaRPr kumimoji="0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48523" y="1431983"/>
            <a:ext cx="3747134" cy="9848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</a:t>
            </a:r>
            <a:r>
              <a:rPr kumimoji="0" sz="1600" b="0" i="0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Captionin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-5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Karpath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 and Fei-Fei, “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Deep Visual-Semantic Alignments for Generating Image Descriptions”, CVPR 2015</a:t>
            </a:r>
            <a:endParaRPr kumimoji="0" lang="en-US" sz="1600" b="0" i="1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9633" y="4113922"/>
            <a:ext cx="16129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CNN</a:t>
            </a:r>
            <a:r>
              <a:rPr kumimoji="0" sz="1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pretrained  on</a:t>
            </a:r>
            <a:r>
              <a:rPr kumimoji="0" sz="1800" b="0" i="0" u="none" strike="noStrike" kern="1200" cap="none" spc="-6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43550" y="3876194"/>
            <a:ext cx="1385046" cy="856132"/>
          </a:xfrm>
          <a:custGeom>
            <a:avLst/>
            <a:gdLst/>
            <a:ahLst/>
            <a:cxnLst/>
            <a:rect l="l" t="t" r="r" b="b"/>
            <a:pathLst>
              <a:path w="1016000" h="628014">
                <a:moveTo>
                  <a:pt x="0" y="0"/>
                </a:moveTo>
                <a:lnTo>
                  <a:pt x="1015797" y="0"/>
                </a:lnTo>
                <a:lnTo>
                  <a:pt x="1015797" y="627898"/>
                </a:lnTo>
                <a:lnTo>
                  <a:pt x="0" y="6278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7655F4C-0265-B648-AFD8-E0059E5F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56749-8CA8-49DA-A68F-85171B0F527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0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4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46700" y="2877646"/>
            <a:ext cx="2642469" cy="1696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903114" y="2171168"/>
            <a:ext cx="2401451" cy="1571575"/>
            <a:chOff x="1903114" y="2171168"/>
            <a:chExt cx="2401451" cy="1571575"/>
          </a:xfrm>
        </p:grpSpPr>
        <p:sp>
          <p:nvSpPr>
            <p:cNvPr id="4" name="object 4"/>
            <p:cNvSpPr/>
            <p:nvPr/>
          </p:nvSpPr>
          <p:spPr>
            <a:xfrm>
              <a:off x="1903114" y="3234406"/>
              <a:ext cx="247015" cy="247015"/>
            </a:xfrm>
            <a:custGeom>
              <a:avLst/>
              <a:gdLst/>
              <a:ahLst/>
              <a:cxnLst/>
              <a:rect l="l" t="t" r="r" b="b"/>
              <a:pathLst>
                <a:path w="247014" h="247014">
                  <a:moveTo>
                    <a:pt x="0" y="0"/>
                  </a:moveTo>
                  <a:lnTo>
                    <a:pt x="246599" y="0"/>
                  </a:lnTo>
                  <a:lnTo>
                    <a:pt x="246599" y="246589"/>
                  </a:lnTo>
                  <a:lnTo>
                    <a:pt x="0" y="24658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534467" y="2972643"/>
              <a:ext cx="770098" cy="77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2203620" y="2973996"/>
              <a:ext cx="1323340" cy="239395"/>
            </a:xfrm>
            <a:custGeom>
              <a:avLst/>
              <a:gdLst/>
              <a:ahLst/>
              <a:cxnLst/>
              <a:rect l="l" t="t" r="r" b="b"/>
              <a:pathLst>
                <a:path w="1323339" h="239394">
                  <a:moveTo>
                    <a:pt x="0" y="239399"/>
                  </a:moveTo>
                  <a:lnTo>
                    <a:pt x="1323297" y="0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233545" y="3527419"/>
              <a:ext cx="1219200" cy="209550"/>
            </a:xfrm>
            <a:custGeom>
              <a:avLst/>
              <a:gdLst/>
              <a:ahLst/>
              <a:cxnLst/>
              <a:rect l="l" t="t" r="r" b="b"/>
              <a:pathLst>
                <a:path w="1219200" h="209550">
                  <a:moveTo>
                    <a:pt x="0" y="0"/>
                  </a:moveTo>
                  <a:lnTo>
                    <a:pt x="1218597" y="209399"/>
                  </a:lnTo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3551142" y="2171168"/>
              <a:ext cx="736600" cy="563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8265" marR="5080" lvl="0" indent="-76200" algn="l" defTabSz="914400" rtl="0" eaLnBrk="1" fontAlgn="auto" latinLnBrk="0" hangingPunct="1">
                <a:lnSpc>
                  <a:spcPct val="1006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Extract  patch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3859667" y="3297845"/>
            <a:ext cx="120014" cy="120014"/>
          </a:xfrm>
          <a:custGeom>
            <a:avLst/>
            <a:gdLst/>
            <a:ahLst/>
            <a:cxnLst/>
            <a:rect l="l" t="t" r="r" b="b"/>
            <a:pathLst>
              <a:path w="120014" h="120014">
                <a:moveTo>
                  <a:pt x="0" y="59849"/>
                </a:moveTo>
                <a:lnTo>
                  <a:pt x="4703" y="36553"/>
                </a:lnTo>
                <a:lnTo>
                  <a:pt x="17531" y="17529"/>
                </a:lnTo>
                <a:lnTo>
                  <a:pt x="36555" y="4703"/>
                </a:lnTo>
                <a:lnTo>
                  <a:pt x="59849" y="0"/>
                </a:lnTo>
                <a:lnTo>
                  <a:pt x="102174" y="17529"/>
                </a:lnTo>
                <a:lnTo>
                  <a:pt x="119699" y="59849"/>
                </a:lnTo>
                <a:lnTo>
                  <a:pt x="114995" y="83144"/>
                </a:lnTo>
                <a:lnTo>
                  <a:pt x="102168" y="102168"/>
                </a:lnTo>
                <a:lnTo>
                  <a:pt x="83144" y="114995"/>
                </a:lnTo>
                <a:lnTo>
                  <a:pt x="59849" y="119699"/>
                </a:lnTo>
                <a:lnTo>
                  <a:pt x="36555" y="114995"/>
                </a:lnTo>
                <a:lnTo>
                  <a:pt x="17531" y="102168"/>
                </a:lnTo>
                <a:lnTo>
                  <a:pt x="4703" y="83144"/>
                </a:lnTo>
                <a:lnTo>
                  <a:pt x="0" y="59849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5265" y="3357695"/>
            <a:ext cx="374650" cy="0"/>
          </a:xfrm>
          <a:custGeom>
            <a:avLst/>
            <a:gdLst/>
            <a:ahLst/>
            <a:cxnLst/>
            <a:rect l="l" t="t" r="r" b="b"/>
            <a:pathLst>
              <a:path w="374650">
                <a:moveTo>
                  <a:pt x="0" y="0"/>
                </a:moveTo>
                <a:lnTo>
                  <a:pt x="3745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819816" y="2171168"/>
            <a:ext cx="1497567" cy="1717398"/>
            <a:chOff x="4819816" y="2171168"/>
            <a:chExt cx="1497567" cy="1717398"/>
          </a:xfrm>
        </p:grpSpPr>
        <p:sp>
          <p:nvSpPr>
            <p:cNvPr id="8" name="object 8"/>
            <p:cNvSpPr/>
            <p:nvPr/>
          </p:nvSpPr>
          <p:spPr>
            <a:xfrm>
              <a:off x="5131939" y="2826846"/>
              <a:ext cx="1088390" cy="1061720"/>
            </a:xfrm>
            <a:custGeom>
              <a:avLst/>
              <a:gdLst/>
              <a:ahLst/>
              <a:cxnLst/>
              <a:rect l="l" t="t" r="r" b="b"/>
              <a:pathLst>
                <a:path w="1088389" h="1061720">
                  <a:moveTo>
                    <a:pt x="0" y="0"/>
                  </a:moveTo>
                  <a:lnTo>
                    <a:pt x="1087797" y="190639"/>
                  </a:lnTo>
                  <a:lnTo>
                    <a:pt x="1087797" y="871048"/>
                  </a:lnTo>
                  <a:lnTo>
                    <a:pt x="0" y="10616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5388103" y="3168054"/>
              <a:ext cx="575945" cy="31496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CNN</a:t>
              </a:r>
              <a:endParaRPr kumimoji="0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34048" y="2171168"/>
              <a:ext cx="1283335" cy="563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98450" marR="5080" lvl="0" indent="-286385" algn="l" defTabSz="914400" rtl="0" eaLnBrk="1" fontAlgn="auto" latinLnBrk="0" hangingPunct="1">
                <a:lnSpc>
                  <a:spcPct val="1006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Run</a:t>
              </a:r>
              <a:r>
                <a:rPr kumimoji="0" sz="18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through  a</a:t>
              </a:r>
              <a:r>
                <a:rPr kumimoji="0" sz="1800" b="0" i="0" u="none" strike="noStrike" kern="1200" cap="none" spc="-9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CNN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4819816" y="3310498"/>
              <a:ext cx="130175" cy="94615"/>
            </a:xfrm>
            <a:custGeom>
              <a:avLst/>
              <a:gdLst/>
              <a:ahLst/>
              <a:cxnLst/>
              <a:rect l="l" t="t" r="r" b="b"/>
              <a:pathLst>
                <a:path w="130175" h="94614">
                  <a:moveTo>
                    <a:pt x="0" y="94397"/>
                  </a:moveTo>
                  <a:lnTo>
                    <a:pt x="129674" y="47197"/>
                  </a:lnTo>
                  <a:lnTo>
                    <a:pt x="0" y="0"/>
                  </a:lnTo>
                  <a:lnTo>
                    <a:pt x="0" y="94397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433361" y="2171168"/>
            <a:ext cx="1643395" cy="1333052"/>
            <a:chOff x="6433361" y="2171168"/>
            <a:chExt cx="1643395" cy="1333052"/>
          </a:xfrm>
        </p:grpSpPr>
        <p:sp>
          <p:nvSpPr>
            <p:cNvPr id="10" name="object 10"/>
            <p:cNvSpPr txBox="1"/>
            <p:nvPr/>
          </p:nvSpPr>
          <p:spPr>
            <a:xfrm>
              <a:off x="7059684" y="3128300"/>
              <a:ext cx="770255" cy="3759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COW</a:t>
              </a: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882956" y="2171168"/>
              <a:ext cx="1193800" cy="563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184150" algn="l" defTabSz="914400" rtl="0" eaLnBrk="1" fontAlgn="auto" latinLnBrk="0" hangingPunct="1">
                <a:lnSpc>
                  <a:spcPct val="1006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Classify  center</a:t>
              </a:r>
              <a:r>
                <a:rPr kumimoji="0" sz="1800" b="0" i="0" u="none" strike="noStrike" kern="1200" cap="none" spc="-5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pixel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6433361" y="3330619"/>
              <a:ext cx="374650" cy="0"/>
            </a:xfrm>
            <a:custGeom>
              <a:avLst/>
              <a:gdLst/>
              <a:ahLst/>
              <a:cxnLst/>
              <a:rect l="l" t="t" r="r" b="b"/>
              <a:pathLst>
                <a:path w="374650">
                  <a:moveTo>
                    <a:pt x="0" y="0"/>
                  </a:moveTo>
                  <a:lnTo>
                    <a:pt x="374524" y="0"/>
                  </a:lnTo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6807887" y="3283423"/>
              <a:ext cx="130175" cy="94615"/>
            </a:xfrm>
            <a:custGeom>
              <a:avLst/>
              <a:gdLst/>
              <a:ahLst/>
              <a:cxnLst/>
              <a:rect l="l" t="t" r="r" b="b"/>
              <a:pathLst>
                <a:path w="130175" h="94614">
                  <a:moveTo>
                    <a:pt x="0" y="94397"/>
                  </a:moveTo>
                  <a:lnTo>
                    <a:pt x="129699" y="47197"/>
                  </a:lnTo>
                  <a:lnTo>
                    <a:pt x="0" y="0"/>
                  </a:lnTo>
                  <a:lnTo>
                    <a:pt x="0" y="94397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1" name="object 21"/>
          <p:cNvSpPr/>
          <p:nvPr/>
        </p:nvSpPr>
        <p:spPr>
          <a:xfrm>
            <a:off x="7480159" y="3517545"/>
            <a:ext cx="0" cy="300355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300149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57633" y="3817695"/>
            <a:ext cx="3569324" cy="1575421"/>
            <a:chOff x="4957633" y="3817695"/>
            <a:chExt cx="3569324" cy="1575421"/>
          </a:xfrm>
        </p:grpSpPr>
        <p:sp>
          <p:nvSpPr>
            <p:cNvPr id="15" name="object 15"/>
            <p:cNvSpPr/>
            <p:nvPr/>
          </p:nvSpPr>
          <p:spPr>
            <a:xfrm>
              <a:off x="6433362" y="4048969"/>
              <a:ext cx="2093595" cy="13441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957633" y="4536659"/>
              <a:ext cx="1118235" cy="56324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12065" algn="l" defTabSz="914400" rtl="0" eaLnBrk="1" fontAlgn="auto" latinLnBrk="0" hangingPunct="1">
                <a:lnSpc>
                  <a:spcPct val="1006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Repeat for  every</a:t>
              </a:r>
              <a:r>
                <a:rPr kumimoji="0" sz="18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 </a:t>
              </a:r>
              <a:r>
                <a:rPr kumimoji="0" sz="1800" b="0" i="0" u="none" strike="noStrike" kern="1200" cap="none" spc="-5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pixel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7432961" y="3817695"/>
              <a:ext cx="94615" cy="130175"/>
            </a:xfrm>
            <a:custGeom>
              <a:avLst/>
              <a:gdLst/>
              <a:ahLst/>
              <a:cxnLst/>
              <a:rect l="l" t="t" r="r" b="b"/>
              <a:pathLst>
                <a:path w="94615" h="130175">
                  <a:moveTo>
                    <a:pt x="0" y="0"/>
                  </a:moveTo>
                  <a:lnTo>
                    <a:pt x="47199" y="129674"/>
                  </a:lnTo>
                  <a:lnTo>
                    <a:pt x="94399" y="0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810234" y="4422217"/>
              <a:ext cx="120014" cy="120014"/>
            </a:xfrm>
            <a:custGeom>
              <a:avLst/>
              <a:gdLst/>
              <a:ahLst/>
              <a:cxnLst/>
              <a:rect l="l" t="t" r="r" b="b"/>
              <a:pathLst>
                <a:path w="120015" h="120014">
                  <a:moveTo>
                    <a:pt x="0" y="59849"/>
                  </a:moveTo>
                  <a:lnTo>
                    <a:pt x="4703" y="36555"/>
                  </a:lnTo>
                  <a:lnTo>
                    <a:pt x="17531" y="17531"/>
                  </a:lnTo>
                  <a:lnTo>
                    <a:pt x="36555" y="4703"/>
                  </a:lnTo>
                  <a:lnTo>
                    <a:pt x="59849" y="0"/>
                  </a:lnTo>
                  <a:lnTo>
                    <a:pt x="102174" y="17524"/>
                  </a:lnTo>
                  <a:lnTo>
                    <a:pt x="119699" y="59849"/>
                  </a:lnTo>
                  <a:lnTo>
                    <a:pt x="114995" y="83144"/>
                  </a:lnTo>
                  <a:lnTo>
                    <a:pt x="102168" y="102168"/>
                  </a:lnTo>
                  <a:lnTo>
                    <a:pt x="83144" y="114995"/>
                  </a:lnTo>
                  <a:lnTo>
                    <a:pt x="59849" y="119699"/>
                  </a:lnTo>
                  <a:lnTo>
                    <a:pt x="36555" y="114995"/>
                  </a:lnTo>
                  <a:lnTo>
                    <a:pt x="17531" y="102168"/>
                  </a:lnTo>
                  <a:lnTo>
                    <a:pt x="4703" y="83144"/>
                  </a:lnTo>
                  <a:lnTo>
                    <a:pt x="0" y="5984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399118" y="5586262"/>
            <a:ext cx="138049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Lecture 13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70474" y="5593314"/>
            <a:ext cx="30797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5" dirty="0"/>
              <a:t>Semantic</a:t>
            </a:r>
            <a:r>
              <a:rPr lang="en-US" spc="-30" dirty="0"/>
              <a:t> </a:t>
            </a:r>
            <a:r>
              <a:rPr lang="en-US" spc="-5" dirty="0"/>
              <a:t>segmentation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E34AD7-2685-EA44-B4C9-4B90D001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56749-8CA8-49DA-A68F-85171B0F5274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1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2</a:t>
            </a:r>
          </a:p>
          <a:p>
            <a:pPr marL="0" indent="0"/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Layer 3 (final)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Outputs (e.g. sigmoid/</a:t>
            </a:r>
            <a:r>
              <a:rPr lang="en-US" dirty="0" err="1"/>
              <a:t>softmax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Finally: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89933" y="3933056"/>
            <a:ext cx="4830139" cy="936104"/>
            <a:chOff x="389933" y="3933056"/>
            <a:chExt cx="4830139" cy="936104"/>
          </a:xfrm>
        </p:grpSpPr>
        <p:grpSp>
          <p:nvGrpSpPr>
            <p:cNvPr id="9" name="Group 8"/>
            <p:cNvGrpSpPr/>
            <p:nvPr/>
          </p:nvGrpSpPr>
          <p:grpSpPr>
            <a:xfrm>
              <a:off x="389933" y="3933056"/>
              <a:ext cx="4542107" cy="936104"/>
              <a:chOff x="-252536" y="4690890"/>
              <a:chExt cx="4542107" cy="93610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 cstate="print"/>
              <a:srcRect b="75306"/>
              <a:stretch/>
            </p:blipFill>
            <p:spPr>
              <a:xfrm>
                <a:off x="-252536" y="4878738"/>
                <a:ext cx="2952600" cy="43204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 cstate="print"/>
              <a:srcRect l="23829" b="-11985"/>
              <a:stretch>
                <a:fillRect/>
              </a:stretch>
            </p:blipFill>
            <p:spPr>
              <a:xfrm>
                <a:off x="2129331" y="4690890"/>
                <a:ext cx="2160240" cy="936104"/>
              </a:xfrm>
              <a:prstGeom prst="rect">
                <a:avLst/>
              </a:prstGeom>
            </p:spPr>
          </p:pic>
        </p:grp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/>
            <a:srcRect l="60876" t="1131" r="19614" b="74175"/>
            <a:stretch/>
          </p:blipFill>
          <p:spPr>
            <a:xfrm>
              <a:off x="4644008" y="4365104"/>
              <a:ext cx="576064" cy="4320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 bwMode="auto">
            <a:xfrm>
              <a:off x="4636008" y="4365104"/>
              <a:ext cx="7200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definition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/>
          <a:srcRect t="6123" b="2040"/>
          <a:stretch/>
        </p:blipFill>
        <p:spPr>
          <a:xfrm>
            <a:off x="3305730" y="1052736"/>
            <a:ext cx="3185700" cy="1080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5730" y="2496124"/>
            <a:ext cx="3185700" cy="1040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1250" y="5157192"/>
            <a:ext cx="7381501" cy="132192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7" cstate="print"/>
          <a:srcRect l="44377" t="11947" b="1299"/>
          <a:stretch/>
        </p:blipFill>
        <p:spPr bwMode="auto">
          <a:xfrm>
            <a:off x="6400800" y="44623"/>
            <a:ext cx="2671980" cy="1961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1520" y="4170566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4128" y="3810526"/>
            <a:ext cx="1221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(multiclass)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56176" y="4005064"/>
            <a:ext cx="2550987" cy="886391"/>
            <a:chOff x="6156176" y="4005064"/>
            <a:chExt cx="2550987" cy="886391"/>
          </a:xfrm>
        </p:grpSpPr>
        <p:pic>
          <p:nvPicPr>
            <p:cNvPr id="172033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76256" y="4005064"/>
              <a:ext cx="1830907" cy="886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 cstate="print"/>
            <a:srcRect l="21949" r="48785" b="75306"/>
            <a:stretch/>
          </p:blipFill>
          <p:spPr>
            <a:xfrm>
              <a:off x="6156176" y="4149080"/>
              <a:ext cx="864096" cy="432048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251520" y="539470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(binary)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031477" y="2474352"/>
            <a:ext cx="2695903" cy="104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7C0CC87-15A7-6848-9EB3-61D1D2DF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33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1" grpId="0"/>
      <p:bldP spid="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Photographer identification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9403"/>
            <a:ext cx="8515350" cy="5607527"/>
          </a:xfrm>
        </p:spPr>
        <p:txBody>
          <a:bodyPr>
            <a:normAutofit/>
          </a:bodyPr>
          <a:lstStyle/>
          <a:p>
            <a:r>
              <a:rPr lang="en-US" dirty="0"/>
              <a:t>Who took this photograph?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Deep net features achieve 74% accuracy </a:t>
            </a:r>
          </a:p>
          <a:p>
            <a:pPr lvl="1"/>
            <a:r>
              <a:rPr lang="en-US" dirty="0"/>
              <a:t>Chance is less than 3%, human performance is 47%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Method learns what proto-objects + scenes authors shoot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631268"/>
            <a:ext cx="9144001" cy="2376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581001"/>
            <a:ext cx="2693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Thomas and Kovashka, CVPR 2016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B5C7172-A7DE-8046-8909-8FCCD8A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139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pre-training on ImageNet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Source: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sz="1900" dirty="0"/>
              <a:t>distinguish 1000 ImageNet categories (incl. many dog breeds)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Target tasks: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object detection and action recognition on PASCAL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scene recognition on SUN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Pre-training with 500 images per class is about as good as pre-training with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Pre-training with 127 classes is about as good as pre-training with 1000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Pre-training with (fewer classes, more images per class) &gt; (more classes, fewer images)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dirty="0"/>
              <a:t>Small drop in if classes with fine-grained distinctions removed from pre-training set </a:t>
            </a:r>
          </a:p>
          <a:p>
            <a:pPr marL="0" indent="0"/>
            <a:endParaRPr 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17696"/>
            <a:ext cx="6931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Huh et al., “What makes ImageNet good for transfer learning?”,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arxiv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2016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B5BA5E2-BA08-7045-A39D-6B9F8B62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hlinkClick r:id="rId3"/>
              </a:rPr>
              <a:t>TensorFlow</a:t>
            </a:r>
            <a:endParaRPr lang="en-US" dirty="0"/>
          </a:p>
          <a:p>
            <a:pPr>
              <a:defRPr/>
            </a:pPr>
            <a:r>
              <a:rPr lang="en-US" dirty="0">
                <a:hlinkClick r:id="rId4"/>
              </a:rPr>
              <a:t>Torch</a:t>
            </a:r>
            <a:r>
              <a:rPr lang="en-US" dirty="0"/>
              <a:t> / </a:t>
            </a:r>
            <a:r>
              <a:rPr lang="en-US" dirty="0" err="1">
                <a:hlinkClick r:id="rId5"/>
              </a:rPr>
              <a:t>PyTorch</a:t>
            </a:r>
            <a:endParaRPr lang="en-US" dirty="0"/>
          </a:p>
          <a:p>
            <a:pPr>
              <a:defRPr/>
            </a:pPr>
            <a:r>
              <a:rPr lang="en-US" dirty="0" err="1">
                <a:hlinkClick r:id="rId6"/>
              </a:rPr>
              <a:t>Keras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>
                <a:hlinkClick r:id="rId7"/>
              </a:rPr>
              <a:t>Caffe</a:t>
            </a:r>
            <a:r>
              <a:rPr lang="en-US" dirty="0"/>
              <a:t> and </a:t>
            </a:r>
            <a:r>
              <a:rPr lang="en-US" dirty="0">
                <a:hlinkClick r:id="rId8"/>
              </a:rPr>
              <a:t>Caffe Model Zoo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89F4AF-B2F2-0D4F-9845-63093CE7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94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Learning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http://deeplearning.net/</a:t>
            </a:r>
            <a:endParaRPr lang="en-US" dirty="0"/>
          </a:p>
          <a:p>
            <a:r>
              <a:rPr lang="en-US" dirty="0">
                <a:hlinkClick r:id="rId4"/>
              </a:rPr>
              <a:t>http://cs231n.stanford.edu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46027A-E1BB-2143-9A5B-0FD75105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13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Understanding CNNs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89DF9A4-CE60-0C47-8CCA-0B01E8129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9DEC-22BE-4F83-BAA8-9945FF969969}" type="slidenum">
              <a:rPr lang="en-US" smtClean="0">
                <a:solidFill>
                  <a:srgbClr val="000000"/>
                </a:solidFill>
              </a:rPr>
              <a:pPr/>
              <a:t>143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125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Hubel and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Weisel’s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architecture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826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Multi-layer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04084"/>
            <a:ext cx="1866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Biological analog</a:t>
            </a:r>
          </a:p>
        </p:txBody>
      </p:sp>
      <p:pic>
        <p:nvPicPr>
          <p:cNvPr id="11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4956318" y="2040086"/>
            <a:ext cx="3746573" cy="1866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171D26-99F2-EA40-B5D6-09BEE6FF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635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1</a:t>
            </a:r>
          </a:p>
        </p:txBody>
      </p:sp>
      <p:pic>
        <p:nvPicPr>
          <p:cNvPr id="3" name="Picture 2" descr="norm_vs_not_withnorm_images_7x7_pixF1_top9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29" y="1483743"/>
            <a:ext cx="5972082" cy="4866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/>
          <a:srcRect l="-1" r="-1"/>
          <a:stretch/>
        </p:blipFill>
        <p:spPr>
          <a:xfrm>
            <a:off x="251549" y="952417"/>
            <a:ext cx="2508904" cy="2047656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5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0629D8-1C0D-9241-AE5E-5EFD4D206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73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55" y="941173"/>
            <a:ext cx="8901289" cy="4343400"/>
          </a:xfr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63079" y="5462550"/>
            <a:ext cx="4675517" cy="584765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Patches from validation images that give maximal activation of a given feature map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2301" y="5462550"/>
            <a:ext cx="2390051" cy="830987"/>
          </a:xfrm>
          <a:prstGeom prst="rect">
            <a:avLst/>
          </a:prstGeom>
          <a:solidFill>
            <a:schemeClr val="bg1"/>
          </a:solidFill>
        </p:spPr>
        <p:txBody>
          <a:bodyPr wrap="square" lIns="91430" tIns="45715" rIns="91430" bIns="45715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Activations projected down to pixel level via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decovolution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dobe Caslon Pro"/>
              </a:rPr>
              <a:t> 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1200D6-42E0-8249-B5C7-AFF68DF2F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0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3" y="990600"/>
            <a:ext cx="8863914" cy="3314393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E587F9-D6C4-D24B-AAEA-4C0322D79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557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4 and 5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45432"/>
            <a:ext cx="7772400" cy="4795736"/>
          </a:xfr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4441" y="6471514"/>
            <a:ext cx="9067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Visualizing and Understanding Convolutional Networks [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Zeiler and Fergus, ECCV 2014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5A8AF6-0D55-8441-B008-E6695D37A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4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042919" y="1924222"/>
            <a:ext cx="1650071" cy="1051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8625" y="1997751"/>
            <a:ext cx="122618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Sigmoid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5600" y="2549947"/>
            <a:ext cx="2673069" cy="452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8625" y="3670424"/>
            <a:ext cx="668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tanh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0736" y="3670424"/>
            <a:ext cx="97409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tanh(x)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96820" y="3113161"/>
            <a:ext cx="1650071" cy="10416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8625" y="4808097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93289" y="4808097"/>
            <a:ext cx="12109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latin typeface="Arial"/>
                <a:cs typeface="Arial"/>
              </a:rPr>
              <a:t>max(0,x)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42918" y="4291768"/>
            <a:ext cx="1557846" cy="10519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6493034" y="945132"/>
            <a:ext cx="1769745" cy="737870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latin typeface="Arial"/>
                <a:cs typeface="Arial"/>
              </a:rPr>
              <a:t>Leaky</a:t>
            </a:r>
            <a:r>
              <a:rPr sz="2400" b="1" spc="-7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ReLU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/>
              <a:t>max(0.1x,</a:t>
            </a:r>
            <a:r>
              <a:rPr sz="2400" spc="-70" dirty="0"/>
              <a:t> </a:t>
            </a:r>
            <a:r>
              <a:rPr sz="2400" dirty="0"/>
              <a:t>x)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6584562" y="1783250"/>
            <a:ext cx="2168895" cy="1394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94761" y="3337795"/>
            <a:ext cx="2472094" cy="326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49112" y="4289469"/>
            <a:ext cx="2317620" cy="11430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273835" y="3127028"/>
            <a:ext cx="1092200" cy="1066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5080" indent="-45085">
              <a:lnSpc>
                <a:spcPct val="144400"/>
              </a:lnSpc>
            </a:pPr>
            <a:r>
              <a:rPr sz="2400" b="1" spc="-5" dirty="0">
                <a:latin typeface="Arial"/>
                <a:cs typeface="Arial"/>
              </a:rPr>
              <a:t>Maxout  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71913" y="3824501"/>
            <a:ext cx="2168895" cy="4179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/>
              <a:t>Activation functions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604084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72BD38-A227-9045-B2CC-697B1959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4924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7FF9DD-6051-CD4F-B158-6E0421B6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29C38F-8698-CC42-AE37-5E482CFDD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2999BB-8783-314D-8435-D0348D99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B4F6E7-1EFE-CF4E-951D-A403F73D730E}"/>
              </a:ext>
            </a:extLst>
          </p:cNvPr>
          <p:cNvSpPr/>
          <p:nvPr/>
        </p:nvSpPr>
        <p:spPr>
          <a:xfrm>
            <a:off x="685799" y="1720840"/>
            <a:ext cx="75827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总的来说，通过</a:t>
            </a:r>
            <a:r>
              <a:rPr lang="en-HK" altLang="zh-CN" dirty="0"/>
              <a:t>CNN</a:t>
            </a:r>
            <a:r>
              <a:rPr lang="zh-CN" altLang="en-US" dirty="0"/>
              <a:t>学习后，我们学习到的特征，是具有</a:t>
            </a:r>
            <a:r>
              <a:rPr lang="zh-CN" altLang="en-US" b="1" dirty="0"/>
              <a:t>辨别性</a:t>
            </a:r>
            <a:r>
              <a:rPr lang="zh-CN" altLang="en-US" dirty="0"/>
              <a:t>的特征，我们通过可视化就可以看到我们提取到的特征忽视了背景，而是把关键的信息给提取出来了。从</a:t>
            </a:r>
            <a:r>
              <a:rPr lang="en-HK" altLang="zh-CN" dirty="0"/>
              <a:t>layer 1</a:t>
            </a:r>
            <a:r>
              <a:rPr lang="zh-CN" altLang="en-HK" dirty="0"/>
              <a:t>、</a:t>
            </a:r>
            <a:r>
              <a:rPr lang="en-HK" altLang="zh-CN" dirty="0"/>
              <a:t>layer 2</a:t>
            </a:r>
            <a:r>
              <a:rPr lang="zh-CN" altLang="en-US" dirty="0"/>
              <a:t>学习到的特征基本上是颜色、边缘等低层特征；</a:t>
            </a:r>
            <a:r>
              <a:rPr lang="en-HK" altLang="zh-CN" dirty="0"/>
              <a:t>layer 3</a:t>
            </a:r>
            <a:r>
              <a:rPr lang="zh-CN" altLang="en-US" dirty="0"/>
              <a:t>则开始稍微变得复杂，学习到的是纹理特征，比如上面的一些网格纹理；</a:t>
            </a:r>
            <a:r>
              <a:rPr lang="en-HK" altLang="zh-CN" dirty="0"/>
              <a:t>layer 4</a:t>
            </a:r>
            <a:r>
              <a:rPr lang="zh-CN" altLang="en-US" dirty="0"/>
              <a:t>学习到的则是比较有区别性的特征，比如狗头；</a:t>
            </a:r>
            <a:r>
              <a:rPr lang="en-HK" altLang="zh-CN" dirty="0"/>
              <a:t>layer 5</a:t>
            </a:r>
            <a:r>
              <a:rPr lang="zh-CN" altLang="en-US" dirty="0"/>
              <a:t>学习到的则是完整的，具有辨别性关键特征。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99455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5" name="object 5"/>
          <p:cNvSpPr/>
          <p:nvPr/>
        </p:nvSpPr>
        <p:spPr>
          <a:xfrm>
            <a:off x="3105696" y="931700"/>
            <a:ext cx="1435022" cy="449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01969" y="931700"/>
            <a:ext cx="1416047" cy="4491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4686" y="1735210"/>
            <a:ext cx="2031364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function of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position of the  square of zeros in  the original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46769" y="1203875"/>
            <a:ext cx="1784985" cy="4219575"/>
          </a:xfrm>
          <a:custGeom>
            <a:avLst/>
            <a:gdLst/>
            <a:ahLst/>
            <a:cxnLst/>
            <a:rect l="l" t="t" r="r" b="b"/>
            <a:pathLst>
              <a:path w="1784984" h="4219575">
                <a:moveTo>
                  <a:pt x="0" y="0"/>
                </a:moveTo>
                <a:lnTo>
                  <a:pt x="1784996" y="0"/>
                </a:lnTo>
                <a:lnTo>
                  <a:pt x="1784996" y="4219491"/>
                </a:lnTo>
                <a:lnTo>
                  <a:pt x="0" y="421949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09491" y="1098274"/>
            <a:ext cx="1124585" cy="584200"/>
          </a:xfrm>
          <a:custGeom>
            <a:avLst/>
            <a:gdLst/>
            <a:ahLst/>
            <a:cxnLst/>
            <a:rect l="l" t="t" r="r" b="b"/>
            <a:pathLst>
              <a:path w="1124584" h="584200">
                <a:moveTo>
                  <a:pt x="0" y="0"/>
                </a:moveTo>
                <a:lnTo>
                  <a:pt x="1124372" y="58386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26613" y="1668173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0" y="27924"/>
                </a:moveTo>
                <a:lnTo>
                  <a:pt x="45624" y="33882"/>
                </a:lnTo>
                <a:lnTo>
                  <a:pt x="14499" y="0"/>
                </a:lnTo>
                <a:lnTo>
                  <a:pt x="0" y="279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bject 9"/>
          <p:cNvSpPr txBox="1">
            <a:spLocks/>
          </p:cNvSpPr>
          <p:nvPr/>
        </p:nvSpPr>
        <p:spPr bwMode="auto">
          <a:xfrm>
            <a:off x="3823195" y="6028631"/>
            <a:ext cx="87870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[Zeiler &amp; Fergus</a:t>
            </a:r>
            <a:r>
              <a:rPr kumimoji="0" lang="de-DE" sz="14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2014]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18025FD-A99A-3A45-A99C-D5BED4FD0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A47627-CCBD-1D4F-A002-117DC3486416}"/>
              </a:ext>
            </a:extLst>
          </p:cNvPr>
          <p:cNvSpPr/>
          <p:nvPr/>
        </p:nvSpPr>
        <p:spPr>
          <a:xfrm>
            <a:off x="4701969" y="3235013"/>
            <a:ext cx="4208568" cy="181588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HK" altLang="zh-CN" sz="1600" dirty="0">
                <a:solidFill>
                  <a:srgbClr val="202124"/>
                </a:solidFill>
                <a:latin typeface="arial" panose="020B0604020202020204" pitchFamily="34" charset="0"/>
              </a:rPr>
              <a:t>Occlusion experiments are </a:t>
            </a:r>
            <a:r>
              <a:rPr lang="en-HK" altLang="zh-CN" sz="1600" b="1" dirty="0">
                <a:solidFill>
                  <a:srgbClr val="202124"/>
                </a:solidFill>
                <a:latin typeface="arial" panose="020B0604020202020204" pitchFamily="34" charset="0"/>
              </a:rPr>
              <a:t>performed to determine which patches of the image contribute maximally to the output of a neural network</a:t>
            </a:r>
            <a:r>
              <a:rPr lang="en-HK" altLang="zh-CN" sz="1600" dirty="0">
                <a:solidFill>
                  <a:srgbClr val="202124"/>
                </a:solidFill>
                <a:latin typeface="arial" panose="020B0604020202020204" pitchFamily="34" charset="0"/>
              </a:rPr>
              <a:t>. The occlusion experiments tell us that our convolution neural network is actually learning some meaning patterns like detecting the face of a dog from the input.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050665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 experiments</a:t>
            </a:r>
          </a:p>
        </p:txBody>
      </p:sp>
      <p:sp>
        <p:nvSpPr>
          <p:cNvPr id="4" name="object 4"/>
          <p:cNvSpPr/>
          <p:nvPr/>
        </p:nvSpPr>
        <p:spPr>
          <a:xfrm>
            <a:off x="3105684" y="931700"/>
            <a:ext cx="1435022" cy="44915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01957" y="931700"/>
            <a:ext cx="1416047" cy="4491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09479" y="1098274"/>
            <a:ext cx="1124585" cy="584200"/>
          </a:xfrm>
          <a:custGeom>
            <a:avLst/>
            <a:gdLst/>
            <a:ahLst/>
            <a:cxnLst/>
            <a:rect l="l" t="t" r="r" b="b"/>
            <a:pathLst>
              <a:path w="1124584" h="584200">
                <a:moveTo>
                  <a:pt x="0" y="0"/>
                </a:moveTo>
                <a:lnTo>
                  <a:pt x="1124372" y="58386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26601" y="1668173"/>
            <a:ext cx="45720" cy="34290"/>
          </a:xfrm>
          <a:custGeom>
            <a:avLst/>
            <a:gdLst/>
            <a:ahLst/>
            <a:cxnLst/>
            <a:rect l="l" t="t" r="r" b="b"/>
            <a:pathLst>
              <a:path w="45720" h="34290">
                <a:moveTo>
                  <a:pt x="0" y="27924"/>
                </a:moveTo>
                <a:lnTo>
                  <a:pt x="45624" y="33882"/>
                </a:lnTo>
                <a:lnTo>
                  <a:pt x="14499" y="0"/>
                </a:lnTo>
                <a:lnTo>
                  <a:pt x="0" y="2792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4674" y="1735210"/>
            <a:ext cx="2031364" cy="1115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(as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function of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 position of the  square of zeros in  the original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>
            <a:spLocks/>
          </p:cNvSpPr>
          <p:nvPr/>
        </p:nvSpPr>
        <p:spPr bwMode="auto">
          <a:xfrm>
            <a:off x="3823195" y="6028631"/>
            <a:ext cx="878705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[Zeiler &amp; Fergus</a:t>
            </a:r>
            <a:r>
              <a:rPr kumimoji="0" lang="de-DE" sz="1400" b="0" i="0" u="none" strike="noStrike" kern="0" cap="none" spc="-2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de-DE" sz="1400" b="0" i="0" u="none" strike="noStrike" kern="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2014]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131FE5-39B8-DC49-A50F-FF5B44E2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6306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001000" cy="838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dirty="0"/>
              <a:t>Breaking CNNs</a:t>
            </a:r>
          </a:p>
        </p:txBody>
      </p:sp>
      <p:pic>
        <p:nvPicPr>
          <p:cNvPr id="52227" name="Picture 4" descr="Screen Shot 2015-04-28 at 3.44.3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839200" cy="521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1702464" y="6443246"/>
            <a:ext cx="5739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Intriguing properties of neural networks [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Szegedy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 ICLR 2014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18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Fooling a linear classifier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210355" y="990600"/>
            <a:ext cx="3933645" cy="5135563"/>
          </a:xfrm>
        </p:spPr>
        <p:txBody>
          <a:bodyPr>
            <a:normAutofit/>
          </a:bodyPr>
          <a:lstStyle/>
          <a:p>
            <a:pPr marL="457200" indent="-457200">
              <a:buNone/>
              <a:defRPr/>
            </a:pPr>
            <a:r>
              <a:rPr lang="en-US" sz="2400" dirty="0"/>
              <a:t>	To fool a linear classifier, add a small multiple of the weight vector to the training example: </a:t>
            </a:r>
          </a:p>
          <a:p>
            <a:pPr marL="457200" indent="-457200">
              <a:buNone/>
              <a:defRPr/>
            </a:pPr>
            <a:r>
              <a:rPr lang="en-US" sz="2400" b="1" dirty="0">
                <a:solidFill>
                  <a:srgbClr val="0000FF"/>
                </a:solidFill>
              </a:rPr>
              <a:t>	x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  <a:sym typeface="Wingdings"/>
              </a:rPr>
              <a:t>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b="1" dirty="0">
                <a:solidFill>
                  <a:srgbClr val="0000FF"/>
                </a:solidFill>
              </a:rPr>
              <a:t>x</a:t>
            </a:r>
            <a:r>
              <a:rPr lang="en-US" sz="2400" dirty="0">
                <a:solidFill>
                  <a:srgbClr val="0000FF"/>
                </a:solidFill>
              </a:rPr>
              <a:t> + α</a:t>
            </a:r>
            <a:r>
              <a:rPr lang="en-US" sz="600" dirty="0">
                <a:solidFill>
                  <a:srgbClr val="0000FF"/>
                </a:solidFill>
              </a:rPr>
              <a:t> </a:t>
            </a:r>
            <a:r>
              <a:rPr lang="en-US" sz="2400" b="1" dirty="0">
                <a:solidFill>
                  <a:srgbClr val="0000FF"/>
                </a:solidFill>
              </a:rPr>
              <a:t>w</a:t>
            </a:r>
          </a:p>
          <a:p>
            <a:pPr marL="457200" indent="-457200">
              <a:buFont typeface="Arial"/>
              <a:buChar char="•"/>
              <a:defRPr/>
            </a:pPr>
            <a:endParaRPr lang="en-US" sz="2400" dirty="0"/>
          </a:p>
        </p:txBody>
      </p:sp>
      <p:pic>
        <p:nvPicPr>
          <p:cNvPr id="60419" name="Picture 5" descr="Screen Shot 2015-04-28 at 4.48.1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95" y="914400"/>
            <a:ext cx="4940163" cy="516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Rectangle 6"/>
          <p:cNvSpPr>
            <a:spLocks noChangeArrowheads="1"/>
          </p:cNvSpPr>
          <p:nvPr/>
        </p:nvSpPr>
        <p:spPr bwMode="auto">
          <a:xfrm>
            <a:off x="1940940" y="6400800"/>
            <a:ext cx="5245571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http://</a:t>
            </a: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karpathy.github.io/2015/03/30/breaking-convnets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/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F437C99-9F63-CA4E-BFCF-1EC4F5C1E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35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use deep neural networks because of their strong performance in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 (CNN)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Convolution, nonlinearity, max pooling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Training deep neural nets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an objective function that measures and guides us towards good performance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a way to minimize the loss function: stochastic gradient descent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We need backpropagation to propagate error towards all layers and change weights at those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Practices for preventing overfitting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Dropout; data augmentation; transfer learning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D1DEBC-3B68-DD44-A6BC-5EAC9225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5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546" y="1089220"/>
            <a:ext cx="4500254" cy="313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multi-layer neural network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685800" y="4509120"/>
            <a:ext cx="7772400" cy="166308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Nonlinear</a:t>
            </a:r>
            <a:r>
              <a:rPr lang="en-US" sz="2400" dirty="0"/>
              <a:t>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approximate any continuous function to arbitrary accuracy given sufficiently many hidden units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0" indent="0"/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60408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Lana </a:t>
            </a:r>
            <a:r>
              <a:rPr lang="en-US" sz="1000" dirty="0" err="1">
                <a:solidFill>
                  <a:srgbClr val="000000"/>
                </a:solidFill>
              </a:rPr>
              <a:t>Lazebnik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8AA3061-F81F-FA48-BEE2-73337593F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89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Neuron cells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52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Neurons</a:t>
            </a:r>
          </a:p>
          <a:p>
            <a:pPr lvl="1"/>
            <a:r>
              <a:rPr lang="en-US" dirty="0"/>
              <a:t>accept information from multiple inputs, </a:t>
            </a:r>
          </a:p>
          <a:p>
            <a:pPr lvl="1"/>
            <a:r>
              <a:rPr lang="en-US" dirty="0"/>
              <a:t>transmit information to other neurons.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Multiply inputs by weights along edges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 some function to the set of inputs at each node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If output of function over threshold, neuron “fires”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604084"/>
            <a:ext cx="23759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Text: HKUST, figures: Andrej </a:t>
            </a:r>
            <a:r>
              <a:rPr lang="en-US" sz="1000" dirty="0" err="1">
                <a:solidFill>
                  <a:srgbClr val="000000"/>
                </a:solidFill>
              </a:rPr>
              <a:t>Karpathy</a:t>
            </a:r>
            <a:endParaRPr lang="en-US" sz="1000" dirty="0">
              <a:solidFill>
                <a:srgbClr val="000000"/>
              </a:solidFill>
            </a:endParaRPr>
          </a:p>
        </p:txBody>
      </p:sp>
      <p:pic>
        <p:nvPicPr>
          <p:cNvPr id="167938" name="Picture 2" descr="http://cs231n.github.io/assets/nn1/neur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995" y="4107909"/>
            <a:ext cx="3970973" cy="1697355"/>
          </a:xfrm>
          <a:prstGeom prst="rect">
            <a:avLst/>
          </a:prstGeom>
          <a:noFill/>
        </p:spPr>
      </p:pic>
      <p:pic>
        <p:nvPicPr>
          <p:cNvPr id="167940" name="Picture 4" descr="http://cs231n.github.io/assets/nn1/neuron_model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730332"/>
            <a:ext cx="4393883" cy="2506980"/>
          </a:xfrm>
          <a:prstGeom prst="rect">
            <a:avLst/>
          </a:prstGeom>
          <a:noFill/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BAF369-579D-BF49-A1C8-9FABADE2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8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Biological analog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1" y="1766785"/>
            <a:ext cx="3963755" cy="2560320"/>
          </a:xfrm>
        </p:spPr>
      </p:pic>
      <p:sp>
        <p:nvSpPr>
          <p:cNvPr id="2" name="Rounded Rectangle 1"/>
          <p:cNvSpPr/>
          <p:nvPr/>
        </p:nvSpPr>
        <p:spPr>
          <a:xfrm>
            <a:off x="457200" y="990600"/>
            <a:ext cx="4021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021138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1255712" y="4791075"/>
            <a:ext cx="2424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 biological neuron 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25477" y="4791075"/>
            <a:ext cx="23086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An artificial neuron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16495"/>
            <a:ext cx="3738682" cy="2643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04084"/>
            <a:ext cx="918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94939D-04DA-A64D-9086-748A7429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38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10273"/>
            <a:ext cx="4257300" cy="1745764"/>
          </a:xfrm>
        </p:spPr>
      </p:pic>
      <p:sp>
        <p:nvSpPr>
          <p:cNvPr id="2" name="Rounded Rectangle 1"/>
          <p:cNvSpPr/>
          <p:nvPr/>
        </p:nvSpPr>
        <p:spPr>
          <a:xfrm>
            <a:off x="76200" y="990600"/>
            <a:ext cx="4402138" cy="5135563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648200" y="969963"/>
            <a:ext cx="4419600" cy="5126037"/>
          </a:xfrm>
          <a:prstGeom prst="roundRect">
            <a:avLst/>
          </a:prstGeom>
          <a:noFill/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369" name="Rectangle 2"/>
          <p:cNvSpPr>
            <a:spLocks noChangeArrowheads="1"/>
          </p:cNvSpPr>
          <p:nvPr/>
        </p:nvSpPr>
        <p:spPr bwMode="auto">
          <a:xfrm>
            <a:off x="386174" y="4791045"/>
            <a:ext cx="37821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Hubel and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Weisel’s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 architecture</a:t>
            </a:r>
          </a:p>
        </p:txBody>
      </p:sp>
      <p:sp>
        <p:nvSpPr>
          <p:cNvPr id="15370" name="Rectangle 9"/>
          <p:cNvSpPr>
            <a:spLocks noChangeArrowheads="1"/>
          </p:cNvSpPr>
          <p:nvPr/>
        </p:nvSpPr>
        <p:spPr bwMode="auto">
          <a:xfrm>
            <a:off x="5405632" y="4791045"/>
            <a:ext cx="28264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Multi-layer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050" y="5301343"/>
            <a:ext cx="1485900" cy="15566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604084"/>
            <a:ext cx="1866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Jia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-bin Huang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analog</a:t>
            </a:r>
          </a:p>
        </p:txBody>
      </p:sp>
      <p:pic>
        <p:nvPicPr>
          <p:cNvPr id="11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6200000">
            <a:off x="4956318" y="2040086"/>
            <a:ext cx="3746573" cy="186659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5F762E-DF9C-6F49-B675-25A7C643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9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next few lectures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Why (convolutional) neural networks?  </a:t>
            </a:r>
          </a:p>
          <a:p>
            <a:r>
              <a:rPr lang="en-US" dirty="0"/>
              <a:t>Neural network basics</a:t>
            </a:r>
          </a:p>
          <a:p>
            <a:pPr lvl="1"/>
            <a:r>
              <a:rPr lang="en-US" dirty="0"/>
              <a:t>Architecture</a:t>
            </a:r>
          </a:p>
          <a:p>
            <a:pPr lvl="1"/>
            <a:r>
              <a:rPr lang="en-US" dirty="0"/>
              <a:t>Biological inspiration</a:t>
            </a:r>
          </a:p>
          <a:p>
            <a:pPr lvl="1"/>
            <a:r>
              <a:rPr lang="en-US" dirty="0"/>
              <a:t>Loss functions</a:t>
            </a:r>
          </a:p>
          <a:p>
            <a:pPr lvl="1"/>
            <a:r>
              <a:rPr lang="en-US" dirty="0"/>
              <a:t>Optimization / gradient descent</a:t>
            </a:r>
          </a:p>
          <a:p>
            <a:pPr lvl="1"/>
            <a:r>
              <a:rPr lang="en-US" dirty="0"/>
              <a:t>Training with backpropagation </a:t>
            </a:r>
          </a:p>
          <a:p>
            <a:r>
              <a:rPr lang="en-US" dirty="0"/>
              <a:t>Convolutional neural networks (CNNs)</a:t>
            </a:r>
          </a:p>
          <a:p>
            <a:pPr lvl="1"/>
            <a:r>
              <a:rPr lang="en-US" dirty="0"/>
              <a:t>Special operations </a:t>
            </a:r>
          </a:p>
          <a:p>
            <a:pPr lvl="1"/>
            <a:r>
              <a:rPr lang="en-US" dirty="0"/>
              <a:t>Common architectures</a:t>
            </a:r>
          </a:p>
          <a:p>
            <a:r>
              <a:rPr lang="en-US" dirty="0"/>
              <a:t>Practical matters</a:t>
            </a:r>
          </a:p>
          <a:p>
            <a:pPr lvl="1"/>
            <a:r>
              <a:rPr lang="en-US" dirty="0"/>
              <a:t>Tips and tricks for training</a:t>
            </a:r>
          </a:p>
          <a:p>
            <a:pPr lvl="1"/>
            <a:r>
              <a:rPr lang="en-US" dirty="0"/>
              <a:t>Transfer learning </a:t>
            </a:r>
          </a:p>
          <a:p>
            <a:pPr lvl="1"/>
            <a:r>
              <a:rPr lang="en-US" dirty="0"/>
              <a:t>Software packages</a:t>
            </a:r>
          </a:p>
          <a:p>
            <a:r>
              <a:rPr lang="en-US" dirty="0"/>
              <a:t>Understanding CNNs</a:t>
            </a:r>
          </a:p>
          <a:p>
            <a:pPr lvl="1"/>
            <a:r>
              <a:rPr lang="en-US" dirty="0"/>
              <a:t>Visualization </a:t>
            </a:r>
          </a:p>
          <a:p>
            <a:pPr lvl="1"/>
            <a:r>
              <a:rPr lang="en-US" dirty="0"/>
              <a:t>Synthesis / style transfer  </a:t>
            </a:r>
          </a:p>
          <a:p>
            <a:pPr lvl="1"/>
            <a:r>
              <a:rPr lang="en-US" dirty="0"/>
              <a:t>Breaking CNNs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EC770F-2182-D44A-86C6-BB9F0F9C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39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networks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Cascade neurons together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Output from one layer is the input to the next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layer has its own sets of weights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4" name="Oval 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5" name="Curved Connector 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8" name="Oval 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Curved Connector 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1" name="Oval 1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2" name="Curved Connector 1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4" name="Oval 1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5" name="Curved Connector 1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7" name="Oval 16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8" name="Curved Connector 17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0" name="Oval 19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3" name="Oval 22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4" name="Curved Connector 23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4" idx="6"/>
            <a:endCxn id="14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6"/>
            <a:endCxn id="17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  <a:endCxn id="20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8" idx="6"/>
            <a:endCxn id="14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17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20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1" idx="6"/>
            <a:endCxn id="17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14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6" idx="3"/>
            <a:endCxn id="4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3"/>
            <a:endCxn id="8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3"/>
            <a:endCxn id="11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7" idx="3"/>
            <a:endCxn id="4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27" idx="3"/>
            <a:endCxn id="8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7" idx="3"/>
            <a:endCxn id="11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28" idx="3"/>
            <a:endCxn id="4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8" idx="3"/>
            <a:endCxn id="8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9" idx="3"/>
            <a:endCxn id="11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29" idx="3"/>
            <a:endCxn id="8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8" idx="3"/>
            <a:endCxn id="11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29" idx="3"/>
            <a:endCxn id="4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23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7" idx="6"/>
            <a:endCxn id="23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4" idx="6"/>
            <a:endCxn id="23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3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80388" y="4175125"/>
            <a:ext cx="850900" cy="381000"/>
          </a:xfrm>
          <a:prstGeom prst="rect">
            <a:avLst/>
          </a:prstGeom>
        </p:spPr>
      </p:pic>
      <p:pic>
        <p:nvPicPr>
          <p:cNvPr id="98" name="Picture 97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99" name="Picture 98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100" name="Picture 99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101" name="Picture 100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102" name="Picture 101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103" name="Picture 102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104" name="Picture 103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105" name="Picture 104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106" name="Picture 105" descr="latex-image-1.pdf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3ECC84-6BA9-CA49-850E-BC7FEC49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502558" y="3041601"/>
            <a:ext cx="587424" cy="587424"/>
            <a:chOff x="5401994" y="3071949"/>
            <a:chExt cx="587424" cy="587424"/>
          </a:xfrm>
        </p:grpSpPr>
        <p:sp>
          <p:nvSpPr>
            <p:cNvPr id="6" name="Oval 5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" name="Curved Connector 6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502558" y="4067097"/>
            <a:ext cx="587424" cy="587424"/>
            <a:chOff x="5401994" y="3071949"/>
            <a:chExt cx="587424" cy="587424"/>
          </a:xfrm>
        </p:grpSpPr>
        <p:sp>
          <p:nvSpPr>
            <p:cNvPr id="9" name="Oval 8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0" name="Curved Connector 9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502558" y="5100453"/>
            <a:ext cx="587424" cy="587424"/>
            <a:chOff x="5401994" y="3071949"/>
            <a:chExt cx="587424" cy="587424"/>
          </a:xfrm>
        </p:grpSpPr>
        <p:sp>
          <p:nvSpPr>
            <p:cNvPr id="12" name="Oval 11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3" name="Curved Connector 12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7F61EE1-8EB8-E344-8ABF-2C894482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57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8E79BA-1A35-C34E-ACB7-48DE0D94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4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3"/>
          <p:cNvGrpSpPr/>
          <p:nvPr/>
        </p:nvGrpSpPr>
        <p:grpSpPr>
          <a:xfrm>
            <a:off x="5003197" y="3041601"/>
            <a:ext cx="587424" cy="587424"/>
            <a:chOff x="5401994" y="3071949"/>
            <a:chExt cx="587424" cy="587424"/>
          </a:xfrm>
        </p:grpSpPr>
        <p:sp>
          <p:nvSpPr>
            <p:cNvPr id="15" name="Oval 14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6" name="Curved Connector 15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6"/>
          <p:cNvGrpSpPr/>
          <p:nvPr/>
        </p:nvGrpSpPr>
        <p:grpSpPr>
          <a:xfrm>
            <a:off x="5003197" y="4067097"/>
            <a:ext cx="587424" cy="587424"/>
            <a:chOff x="5401994" y="3071949"/>
            <a:chExt cx="587424" cy="587424"/>
          </a:xfrm>
        </p:grpSpPr>
        <p:sp>
          <p:nvSpPr>
            <p:cNvPr id="18" name="Oval 17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19" name="Curved Connector 18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9"/>
          <p:cNvGrpSpPr/>
          <p:nvPr/>
        </p:nvGrpSpPr>
        <p:grpSpPr>
          <a:xfrm>
            <a:off x="5003197" y="5100453"/>
            <a:ext cx="587424" cy="587424"/>
            <a:chOff x="5401994" y="3071949"/>
            <a:chExt cx="587424" cy="587424"/>
          </a:xfrm>
        </p:grpSpPr>
        <p:sp>
          <p:nvSpPr>
            <p:cNvPr id="21" name="Oval 20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2" name="Curved Connector 21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E619E-97E5-A04F-898A-A412A197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1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6"/>
            <a:endCxn id="21" idx="2"/>
          </p:cNvCxnSpPr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6"/>
            <a:endCxn id="18" idx="3"/>
          </p:cNvCxnSpPr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47C98C6-90EF-D443-BAD4-8F695926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8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22"/>
          <p:cNvGrpSpPr/>
          <p:nvPr/>
        </p:nvGrpSpPr>
        <p:grpSpPr>
          <a:xfrm>
            <a:off x="7279051" y="4067097"/>
            <a:ext cx="587424" cy="587424"/>
            <a:chOff x="5401994" y="3071949"/>
            <a:chExt cx="587424" cy="587424"/>
          </a:xfrm>
        </p:grpSpPr>
        <p:sp>
          <p:nvSpPr>
            <p:cNvPr id="24" name="Oval 23"/>
            <p:cNvSpPr/>
            <p:nvPr/>
          </p:nvSpPr>
          <p:spPr>
            <a:xfrm>
              <a:off x="5401994" y="3071949"/>
              <a:ext cx="587424" cy="58742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5490894" y="3224349"/>
              <a:ext cx="411480" cy="301752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A1F7076-B2C4-874F-8A5D-DDB338BE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Feed-forward networks</a:t>
            </a:r>
          </a:p>
        </p:txBody>
      </p:sp>
      <p:sp>
        <p:nvSpPr>
          <p:cNvPr id="6" name="Oval 5"/>
          <p:cNvSpPr/>
          <p:nvPr/>
        </p:nvSpPr>
        <p:spPr>
          <a:xfrm>
            <a:off x="2502558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" name="Curved Connector 6"/>
          <p:cNvCxnSpPr/>
          <p:nvPr/>
        </p:nvCxnSpPr>
        <p:spPr>
          <a:xfrm flipV="1">
            <a:off x="2591458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502558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" name="Curved Connector 9"/>
          <p:cNvCxnSpPr/>
          <p:nvPr/>
        </p:nvCxnSpPr>
        <p:spPr>
          <a:xfrm flipV="1">
            <a:off x="2591458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502558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flipV="1">
            <a:off x="2591458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003197" y="3041601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Curved Connector 15"/>
          <p:cNvCxnSpPr/>
          <p:nvPr/>
        </p:nvCxnSpPr>
        <p:spPr>
          <a:xfrm flipV="1">
            <a:off x="5092097" y="3194001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03197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Curved Connector 18"/>
          <p:cNvCxnSpPr/>
          <p:nvPr/>
        </p:nvCxnSpPr>
        <p:spPr>
          <a:xfrm flipV="1">
            <a:off x="5092097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003197" y="5100453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flipV="1">
            <a:off x="5092097" y="5252853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79051" y="4067097"/>
            <a:ext cx="587424" cy="58742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5" name="Curved Connector 24"/>
          <p:cNvCxnSpPr/>
          <p:nvPr/>
        </p:nvCxnSpPr>
        <p:spPr>
          <a:xfrm flipV="1">
            <a:off x="7367951" y="4219497"/>
            <a:ext cx="411480" cy="3017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8375" y="3161959"/>
            <a:ext cx="279400" cy="190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4725" y="3865221"/>
            <a:ext cx="266700" cy="190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3345" y="4596258"/>
            <a:ext cx="279400" cy="190500"/>
          </a:xfrm>
          <a:prstGeom prst="rect">
            <a:avLst/>
          </a:prstGeom>
        </p:spPr>
      </p:pic>
      <p:pic>
        <p:nvPicPr>
          <p:cNvPr id="29" name="Picture 28" descr="latex-image-1.pd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55" y="5395753"/>
            <a:ext cx="355600" cy="19050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6" idx="6"/>
            <a:endCxn id="15" idx="2"/>
          </p:cNvCxnSpPr>
          <p:nvPr/>
        </p:nvCxnSpPr>
        <p:spPr>
          <a:xfrm>
            <a:off x="3089982" y="3335313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6"/>
            <a:endCxn id="18" idx="1"/>
          </p:cNvCxnSpPr>
          <p:nvPr/>
        </p:nvCxnSpPr>
        <p:spPr>
          <a:xfrm>
            <a:off x="3089982" y="3335313"/>
            <a:ext cx="1999241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6"/>
            <a:endCxn id="21" idx="1"/>
          </p:cNvCxnSpPr>
          <p:nvPr/>
        </p:nvCxnSpPr>
        <p:spPr>
          <a:xfrm>
            <a:off x="3089982" y="3335313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6"/>
            <a:endCxn id="15" idx="2"/>
          </p:cNvCxnSpPr>
          <p:nvPr/>
        </p:nvCxnSpPr>
        <p:spPr>
          <a:xfrm flipV="1">
            <a:off x="3089982" y="3335313"/>
            <a:ext cx="1913215" cy="102549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6"/>
            <a:endCxn id="18" idx="2"/>
          </p:cNvCxnSpPr>
          <p:nvPr/>
        </p:nvCxnSpPr>
        <p:spPr>
          <a:xfrm>
            <a:off x="3089982" y="4360809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6"/>
          </p:cNvCxnSpPr>
          <p:nvPr/>
        </p:nvCxnSpPr>
        <p:spPr>
          <a:xfrm>
            <a:off x="3089982" y="5394165"/>
            <a:ext cx="1913215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2" idx="6"/>
            <a:endCxn id="15" idx="3"/>
          </p:cNvCxnSpPr>
          <p:nvPr/>
        </p:nvCxnSpPr>
        <p:spPr>
          <a:xfrm flipV="1">
            <a:off x="3089982" y="3542999"/>
            <a:ext cx="1999241" cy="185116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6" idx="3"/>
            <a:endCxn id="6" idx="2"/>
          </p:cNvCxnSpPr>
          <p:nvPr/>
        </p:nvCxnSpPr>
        <p:spPr>
          <a:xfrm>
            <a:off x="1247775" y="3257209"/>
            <a:ext cx="1254783" cy="781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6" idx="3"/>
            <a:endCxn id="9" idx="1"/>
          </p:cNvCxnSpPr>
          <p:nvPr/>
        </p:nvCxnSpPr>
        <p:spPr>
          <a:xfrm>
            <a:off x="1247775" y="3257209"/>
            <a:ext cx="1340809" cy="89591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6" idx="3"/>
            <a:endCxn id="12" idx="1"/>
          </p:cNvCxnSpPr>
          <p:nvPr/>
        </p:nvCxnSpPr>
        <p:spPr>
          <a:xfrm>
            <a:off x="1247775" y="3257209"/>
            <a:ext cx="1340809" cy="19292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7" idx="3"/>
            <a:endCxn id="6" idx="2"/>
          </p:cNvCxnSpPr>
          <p:nvPr/>
        </p:nvCxnSpPr>
        <p:spPr>
          <a:xfrm flipV="1">
            <a:off x="1241425" y="3335313"/>
            <a:ext cx="1261133" cy="62515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3"/>
            <a:endCxn id="9" idx="2"/>
          </p:cNvCxnSpPr>
          <p:nvPr/>
        </p:nvCxnSpPr>
        <p:spPr>
          <a:xfrm>
            <a:off x="1241425" y="3960471"/>
            <a:ext cx="1261133" cy="4003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7" idx="3"/>
            <a:endCxn id="12" idx="2"/>
          </p:cNvCxnSpPr>
          <p:nvPr/>
        </p:nvCxnSpPr>
        <p:spPr>
          <a:xfrm>
            <a:off x="1241425" y="3960471"/>
            <a:ext cx="1261133" cy="143369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3"/>
            <a:endCxn id="6" idx="3"/>
          </p:cNvCxnSpPr>
          <p:nvPr/>
        </p:nvCxnSpPr>
        <p:spPr>
          <a:xfrm flipV="1">
            <a:off x="1222745" y="3542999"/>
            <a:ext cx="1365839" cy="114850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8" idx="3"/>
            <a:endCxn id="9" idx="2"/>
          </p:cNvCxnSpPr>
          <p:nvPr/>
        </p:nvCxnSpPr>
        <p:spPr>
          <a:xfrm flipV="1">
            <a:off x="1222745" y="4360809"/>
            <a:ext cx="1279813" cy="33069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3"/>
            <a:endCxn id="12" idx="2"/>
          </p:cNvCxnSpPr>
          <p:nvPr/>
        </p:nvCxnSpPr>
        <p:spPr>
          <a:xfrm flipV="1">
            <a:off x="1220155" y="5394165"/>
            <a:ext cx="1282403" cy="9683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9" idx="3"/>
          </p:cNvCxnSpPr>
          <p:nvPr/>
        </p:nvCxnSpPr>
        <p:spPr>
          <a:xfrm flipV="1">
            <a:off x="1220155" y="4568495"/>
            <a:ext cx="1368429" cy="92250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12" idx="2"/>
          </p:cNvCxnSpPr>
          <p:nvPr/>
        </p:nvCxnSpPr>
        <p:spPr>
          <a:xfrm>
            <a:off x="1222745" y="4691508"/>
            <a:ext cx="1279813" cy="702657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9" idx="3"/>
            <a:endCxn id="6" idx="3"/>
          </p:cNvCxnSpPr>
          <p:nvPr/>
        </p:nvCxnSpPr>
        <p:spPr>
          <a:xfrm flipV="1">
            <a:off x="1220155" y="3542999"/>
            <a:ext cx="1368429" cy="1948004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4" idx="3"/>
          </p:cNvCxnSpPr>
          <p:nvPr/>
        </p:nvCxnSpPr>
        <p:spPr>
          <a:xfrm flipV="1">
            <a:off x="5590621" y="4568495"/>
            <a:ext cx="1774456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8" idx="6"/>
            <a:endCxn id="24" idx="2"/>
          </p:cNvCxnSpPr>
          <p:nvPr/>
        </p:nvCxnSpPr>
        <p:spPr>
          <a:xfrm>
            <a:off x="5590621" y="4360809"/>
            <a:ext cx="1688430" cy="1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6"/>
            <a:endCxn id="24" idx="1"/>
          </p:cNvCxnSpPr>
          <p:nvPr/>
        </p:nvCxnSpPr>
        <p:spPr>
          <a:xfrm>
            <a:off x="5590621" y="3335313"/>
            <a:ext cx="1774456" cy="81781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6"/>
          </p:cNvCxnSpPr>
          <p:nvPr/>
        </p:nvCxnSpPr>
        <p:spPr>
          <a:xfrm>
            <a:off x="7866475" y="4360809"/>
            <a:ext cx="302800" cy="3971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1688" y="3008313"/>
            <a:ext cx="444500" cy="3937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57413" y="3835400"/>
            <a:ext cx="444500" cy="393700"/>
          </a:xfrm>
          <a:prstGeom prst="rect">
            <a:avLst/>
          </a:prstGeom>
        </p:spPr>
      </p:pic>
      <p:pic>
        <p:nvPicPr>
          <p:cNvPr id="62" name="Picture 61" descr="latex-image-1.pd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22475" y="4883150"/>
            <a:ext cx="444500" cy="393700"/>
          </a:xfrm>
          <a:prstGeom prst="rect">
            <a:avLst/>
          </a:prstGeom>
        </p:spPr>
      </p:pic>
      <p:pic>
        <p:nvPicPr>
          <p:cNvPr id="63" name="Picture 62" descr="latex-image-1.pd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13263" y="4945063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 descr="latex-image-1.pd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0563" y="4117975"/>
            <a:ext cx="444500" cy="393700"/>
          </a:xfrm>
          <a:prstGeom prst="rect">
            <a:avLst/>
          </a:prstGeom>
        </p:spPr>
      </p:pic>
      <p:pic>
        <p:nvPicPr>
          <p:cNvPr id="65" name="Picture 64" descr="latex-image-1.pdf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37075" y="2971800"/>
            <a:ext cx="444500" cy="393700"/>
          </a:xfrm>
          <a:prstGeom prst="rect">
            <a:avLst/>
          </a:prstGeom>
        </p:spPr>
      </p:pic>
      <p:pic>
        <p:nvPicPr>
          <p:cNvPr id="66" name="Picture 65" descr="latex-image-1.pdf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683375" y="3527425"/>
            <a:ext cx="444500" cy="317500"/>
          </a:xfrm>
          <a:prstGeom prst="rect">
            <a:avLst/>
          </a:prstGeom>
        </p:spPr>
      </p:pic>
      <p:pic>
        <p:nvPicPr>
          <p:cNvPr id="67" name="Picture 66" descr="latex-image-1.pdf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08763" y="4033838"/>
            <a:ext cx="444500" cy="317500"/>
          </a:xfrm>
          <a:prstGeom prst="rect">
            <a:avLst/>
          </a:prstGeom>
        </p:spPr>
      </p:pic>
      <p:pic>
        <p:nvPicPr>
          <p:cNvPr id="68" name="Picture 67" descr="latex-image-1.pdf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34150" y="4476750"/>
            <a:ext cx="444500" cy="3175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3089982" y="4360809"/>
            <a:ext cx="1913215" cy="1033356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089982" y="4568495"/>
            <a:ext cx="1999241" cy="82567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9" name="Content Placeholder 5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Predictions are fed forward through the network to classify</a:t>
            </a:r>
          </a:p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0" y="6604084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HKUST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C184BD-9A92-874F-BA80-0204D98AA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76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hidden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Depth = power (usually)</a:t>
            </a:r>
          </a:p>
        </p:txBody>
      </p:sp>
      <p:pic>
        <p:nvPicPr>
          <p:cNvPr id="368642" name="Picture 2" descr="http://neuralnetworksanddeeplearning.com/images/tikz3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211" y="2225467"/>
            <a:ext cx="7907914" cy="39398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3975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</a:rPr>
              <a:t>Figure from http://neuralnetworksanddeeplearning.com/chap5.html 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835870" y="4156262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2408255" y="4156262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3891900" y="4156263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5513485" y="4156263"/>
            <a:ext cx="2673361" cy="4616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Weights to learn!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14BBFA-AC35-A54F-9A79-C5BEA760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00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train them?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goal is to iteratively find such a set of weights that allow the activations/outputs to match the desired 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</a:t>
            </a:r>
            <a:r>
              <a:rPr lang="en-US" i="1" dirty="0"/>
              <a:t>minimize a </a:t>
            </a:r>
            <a:r>
              <a:rPr lang="en-US" b="1" i="1" dirty="0"/>
              <a:t>loss function</a:t>
            </a:r>
            <a:r>
              <a:rPr lang="en-US" b="1" dirty="0"/>
              <a:t>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loss function is a function of the weights in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 now let’s simplify and assume there’s a single layer of weights in the network </a:t>
            </a:r>
          </a:p>
          <a:p>
            <a:pPr marL="0" indent="0"/>
            <a:endParaRPr lang="en-US" b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7323F3-4271-6349-B1FE-212A3241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7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goal</a:t>
            </a:r>
          </a:p>
        </p:txBody>
      </p:sp>
      <p:sp>
        <p:nvSpPr>
          <p:cNvPr id="5" name="object 4"/>
          <p:cNvSpPr/>
          <p:nvPr/>
        </p:nvSpPr>
        <p:spPr>
          <a:xfrm>
            <a:off x="102075" y="1503004"/>
            <a:ext cx="5909913" cy="4495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6085012" y="1492824"/>
            <a:ext cx="2883535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Example dataset: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CIFAR-10  10</a:t>
            </a:r>
            <a:r>
              <a:rPr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labels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202565" marR="308610" indent="-190500">
              <a:lnSpc>
                <a:spcPct val="100699"/>
              </a:lnSpc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50,000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training images  each image is</a:t>
            </a:r>
            <a:r>
              <a:rPr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32x32x3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10,000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test</a:t>
            </a:r>
            <a:r>
              <a:rPr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images.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16749F-2C46-9249-B18E-9C9462BB1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35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Neural network basics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D5D1028-D2EF-F54E-87D5-71D07C41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9DEC-22BE-4F83-BAA8-9945FF969969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88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scores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[32x32x3]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array of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0...1  (3072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total)</a:t>
            </a:r>
            <a:endParaRPr sz="2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3589296" y="2575060"/>
            <a:ext cx="106235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f(</a:t>
            </a:r>
            <a:r>
              <a:rPr sz="3000" b="1" spc="-5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r>
              <a:rPr sz="3000" b="1" spc="-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3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8" name="object 10"/>
          <p:cNvSpPr txBox="1"/>
          <p:nvPr/>
        </p:nvSpPr>
        <p:spPr>
          <a:xfrm>
            <a:off x="3006995" y="2142407"/>
            <a:ext cx="8559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1"/>
          <p:cNvSpPr txBox="1"/>
          <p:nvPr/>
        </p:nvSpPr>
        <p:spPr>
          <a:xfrm>
            <a:off x="4162595" y="2142407"/>
            <a:ext cx="15665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10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numbers,  indicating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class  scores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12" name="object 9"/>
          <p:cNvSpPr/>
          <p:nvPr/>
        </p:nvSpPr>
        <p:spPr>
          <a:xfrm>
            <a:off x="3006995" y="1918222"/>
            <a:ext cx="2868095" cy="607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15600450-D950-1045-B564-36D29B9EF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0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/>
          <p:nvPr/>
        </p:nvSpPr>
        <p:spPr>
          <a:xfrm>
            <a:off x="820349" y="2580771"/>
            <a:ext cx="1009647" cy="1114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6"/>
          <p:cNvSpPr txBox="1"/>
          <p:nvPr/>
        </p:nvSpPr>
        <p:spPr>
          <a:xfrm>
            <a:off x="641498" y="3839254"/>
            <a:ext cx="3004820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[32x32x3]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array of numbers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0...1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7"/>
          <p:cNvSpPr/>
          <p:nvPr/>
        </p:nvSpPr>
        <p:spPr>
          <a:xfrm>
            <a:off x="2424071" y="3127420"/>
            <a:ext cx="3371215" cy="0"/>
          </a:xfrm>
          <a:custGeom>
            <a:avLst/>
            <a:gdLst/>
            <a:ahLst/>
            <a:cxnLst/>
            <a:rect l="l" t="t" r="r" b="b"/>
            <a:pathLst>
              <a:path w="3371215">
                <a:moveTo>
                  <a:pt x="0" y="0"/>
                </a:moveTo>
                <a:lnTo>
                  <a:pt x="3370943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8"/>
          <p:cNvSpPr/>
          <p:nvPr/>
        </p:nvSpPr>
        <p:spPr>
          <a:xfrm>
            <a:off x="5795014" y="3111687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9"/>
          <p:cNvSpPr txBox="1"/>
          <p:nvPr/>
        </p:nvSpPr>
        <p:spPr>
          <a:xfrm>
            <a:off x="6402366" y="2768741"/>
            <a:ext cx="2091689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10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numbers,  indicating</a:t>
            </a:r>
            <a:r>
              <a:rPr sz="2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class  scores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3040469" y="1918223"/>
            <a:ext cx="2393295" cy="5066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11"/>
          <p:cNvSpPr/>
          <p:nvPr/>
        </p:nvSpPr>
        <p:spPr>
          <a:xfrm>
            <a:off x="5210714" y="2048198"/>
            <a:ext cx="223520" cy="310515"/>
          </a:xfrm>
          <a:custGeom>
            <a:avLst/>
            <a:gdLst/>
            <a:ahLst/>
            <a:cxnLst/>
            <a:rect l="l" t="t" r="r" b="b"/>
            <a:pathLst>
              <a:path w="223520" h="310515">
                <a:moveTo>
                  <a:pt x="0" y="0"/>
                </a:moveTo>
                <a:lnTo>
                  <a:pt x="223199" y="0"/>
                </a:lnTo>
                <a:lnTo>
                  <a:pt x="223199" y="310199"/>
                </a:lnTo>
                <a:lnTo>
                  <a:pt x="0" y="3101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2"/>
          <p:cNvSpPr txBox="1"/>
          <p:nvPr/>
        </p:nvSpPr>
        <p:spPr>
          <a:xfrm>
            <a:off x="5688916" y="1818480"/>
            <a:ext cx="1042669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3072x1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3"/>
          <p:cNvSpPr/>
          <p:nvPr/>
        </p:nvSpPr>
        <p:spPr>
          <a:xfrm>
            <a:off x="4777690" y="1964780"/>
            <a:ext cx="411480" cy="393700"/>
          </a:xfrm>
          <a:custGeom>
            <a:avLst/>
            <a:gdLst/>
            <a:ahLst/>
            <a:cxnLst/>
            <a:rect l="l" t="t" r="r" b="b"/>
            <a:pathLst>
              <a:path w="411479" h="393700">
                <a:moveTo>
                  <a:pt x="0" y="0"/>
                </a:moveTo>
                <a:lnTo>
                  <a:pt x="411299" y="0"/>
                </a:lnTo>
                <a:lnTo>
                  <a:pt x="4112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3113494" y="2439120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10x1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5"/>
          <p:cNvSpPr/>
          <p:nvPr/>
        </p:nvSpPr>
        <p:spPr>
          <a:xfrm>
            <a:off x="2988744" y="1918222"/>
            <a:ext cx="1362075" cy="506730"/>
          </a:xfrm>
          <a:custGeom>
            <a:avLst/>
            <a:gdLst/>
            <a:ahLst/>
            <a:cxnLst/>
            <a:rect l="l" t="t" r="r" b="b"/>
            <a:pathLst>
              <a:path w="1362075" h="506730">
                <a:moveTo>
                  <a:pt x="0" y="0"/>
                </a:moveTo>
                <a:lnTo>
                  <a:pt x="1361997" y="0"/>
                </a:lnTo>
                <a:lnTo>
                  <a:pt x="1361997" y="506698"/>
                </a:lnTo>
                <a:lnTo>
                  <a:pt x="0" y="5066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6"/>
          <p:cNvSpPr txBox="1"/>
          <p:nvPr/>
        </p:nvSpPr>
        <p:spPr>
          <a:xfrm>
            <a:off x="4545918" y="2428080"/>
            <a:ext cx="121221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10x3072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7"/>
          <p:cNvSpPr/>
          <p:nvPr/>
        </p:nvSpPr>
        <p:spPr>
          <a:xfrm>
            <a:off x="5124089" y="2914095"/>
            <a:ext cx="370840" cy="1727200"/>
          </a:xfrm>
          <a:custGeom>
            <a:avLst/>
            <a:gdLst/>
            <a:ahLst/>
            <a:cxnLst/>
            <a:rect l="l" t="t" r="r" b="b"/>
            <a:pathLst>
              <a:path w="370839" h="1727200">
                <a:moveTo>
                  <a:pt x="0" y="0"/>
                </a:moveTo>
                <a:lnTo>
                  <a:pt x="370499" y="1726721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8"/>
          <p:cNvSpPr/>
          <p:nvPr/>
        </p:nvSpPr>
        <p:spPr>
          <a:xfrm>
            <a:off x="5479215" y="4637517"/>
            <a:ext cx="31115" cy="45720"/>
          </a:xfrm>
          <a:custGeom>
            <a:avLst/>
            <a:gdLst/>
            <a:ahLst/>
            <a:cxnLst/>
            <a:rect l="l" t="t" r="r" b="b"/>
            <a:pathLst>
              <a:path w="31114" h="45720">
                <a:moveTo>
                  <a:pt x="0" y="6599"/>
                </a:moveTo>
                <a:lnTo>
                  <a:pt x="24449" y="45549"/>
                </a:lnTo>
                <a:lnTo>
                  <a:pt x="30774" y="0"/>
                </a:lnTo>
                <a:lnTo>
                  <a:pt x="0" y="6599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9"/>
          <p:cNvSpPr txBox="1"/>
          <p:nvPr/>
        </p:nvSpPr>
        <p:spPr>
          <a:xfrm>
            <a:off x="4374364" y="4686825"/>
            <a:ext cx="3326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parameters, or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“weights”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20"/>
          <p:cNvSpPr txBox="1"/>
          <p:nvPr/>
        </p:nvSpPr>
        <p:spPr>
          <a:xfrm>
            <a:off x="7127035" y="1889173"/>
            <a:ext cx="751840" cy="400751"/>
          </a:xfrm>
          <a:prstGeom prst="rect">
            <a:avLst/>
          </a:prstGeom>
          <a:ln w="28574">
            <a:solidFill>
              <a:srgbClr val="9900FF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71120">
              <a:spcBef>
                <a:spcPts val="5"/>
              </a:spcBef>
            </a:pPr>
            <a:r>
              <a:rPr sz="2600" spc="-5" dirty="0">
                <a:solidFill>
                  <a:prstClr val="black"/>
                </a:solidFill>
                <a:latin typeface="Arial"/>
                <a:cs typeface="Arial"/>
              </a:rPr>
              <a:t>(+b)</a:t>
            </a:r>
            <a:endParaRPr sz="2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1"/>
          <p:cNvSpPr txBox="1"/>
          <p:nvPr/>
        </p:nvSpPr>
        <p:spPr>
          <a:xfrm>
            <a:off x="7951660" y="1991741"/>
            <a:ext cx="70358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9900FF"/>
                </a:solidFill>
                <a:latin typeface="Arial"/>
                <a:cs typeface="Arial"/>
              </a:rPr>
              <a:t>10x1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2E4762C9-995D-6E4A-A495-ADA034EB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59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63799" y="2418103"/>
            <a:ext cx="8816382" cy="3265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 txBox="1">
            <a:spLocks/>
          </p:cNvSpPr>
          <p:nvPr/>
        </p:nvSpPr>
        <p:spPr bwMode="auto">
          <a:xfrm>
            <a:off x="101899" y="1524037"/>
            <a:ext cx="8886190" cy="37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2400" kern="0" spc="-5"/>
              <a:t>Example with an image with 4 pixels, and 3 classes</a:t>
            </a:r>
            <a:r>
              <a:rPr lang="en-US" sz="2400" kern="0" spc="105"/>
              <a:t> </a:t>
            </a:r>
            <a:r>
              <a:rPr lang="en-US" sz="2400" kern="0"/>
              <a:t>(</a:t>
            </a:r>
            <a:r>
              <a:rPr lang="en-US" sz="2400" kern="0">
                <a:solidFill>
                  <a:srgbClr val="FF0000"/>
                </a:solidFill>
              </a:rPr>
              <a:t>cat</a:t>
            </a:r>
            <a:r>
              <a:rPr lang="en-US" sz="2400" kern="0"/>
              <a:t>/</a:t>
            </a:r>
            <a:r>
              <a:rPr lang="en-US" sz="2400" kern="0">
                <a:solidFill>
                  <a:srgbClr val="38751C"/>
                </a:solidFill>
              </a:rPr>
              <a:t>dog</a:t>
            </a:r>
            <a:r>
              <a:rPr lang="en-US" sz="2400" kern="0"/>
              <a:t>/</a:t>
            </a:r>
            <a:r>
              <a:rPr lang="en-US" sz="2400" kern="0">
                <a:solidFill>
                  <a:srgbClr val="0000FF"/>
                </a:solidFill>
              </a:rPr>
              <a:t>ship</a:t>
            </a:r>
            <a:r>
              <a:rPr lang="en-US" sz="2400" kern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36F056-7A04-0240-A905-BC4E15B40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80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3809607" y="1079607"/>
            <a:ext cx="42665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Going forward: Loss</a:t>
            </a:r>
            <a:r>
              <a:rPr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function/Optimization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9"/>
          <p:cNvSpPr/>
          <p:nvPr/>
        </p:nvSpPr>
        <p:spPr>
          <a:xfrm>
            <a:off x="1043585" y="2826403"/>
            <a:ext cx="4102100" cy="2598420"/>
          </a:xfrm>
          <a:custGeom>
            <a:avLst/>
            <a:gdLst/>
            <a:ahLst/>
            <a:cxnLst/>
            <a:rect l="l" t="t" r="r" b="b"/>
            <a:pathLst>
              <a:path w="4102100" h="2598420">
                <a:moveTo>
                  <a:pt x="0" y="0"/>
                </a:moveTo>
                <a:lnTo>
                  <a:pt x="4101604" y="0"/>
                </a:lnTo>
                <a:lnTo>
                  <a:pt x="4101604" y="2597987"/>
                </a:lnTo>
                <a:lnTo>
                  <a:pt x="0" y="25979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4"/>
          <p:cNvSpPr txBox="1"/>
          <p:nvPr/>
        </p:nvSpPr>
        <p:spPr>
          <a:xfrm>
            <a:off x="5749488" y="2191055"/>
            <a:ext cx="30480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indent="-419734">
              <a:lnSpc>
                <a:spcPct val="100699"/>
              </a:lnSpc>
              <a:tabLst>
                <a:tab pos="431800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1.	Define a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</a:t>
            </a:r>
            <a:r>
              <a:rPr b="1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function 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that quantifies our  unhappiness with the 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 across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the</a:t>
            </a:r>
            <a:r>
              <a:rPr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training  data.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5"/>
          <p:cNvSpPr txBox="1"/>
          <p:nvPr/>
        </p:nvSpPr>
        <p:spPr>
          <a:xfrm>
            <a:off x="5749488" y="3848402"/>
            <a:ext cx="30099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1800" marR="5080" indent="-419734">
              <a:lnSpc>
                <a:spcPct val="100699"/>
              </a:lnSpc>
              <a:tabLst>
                <a:tab pos="431800" algn="l"/>
              </a:tabLst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2.	Come up with a</a:t>
            </a:r>
            <a:r>
              <a:rPr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way</a:t>
            </a:r>
            <a:r>
              <a:rPr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of  efficiently finding the  parameters that minimize  the loss function. 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(optimization)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5316064" y="1576524"/>
            <a:ext cx="0" cy="3662679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0" y="3662692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7"/>
          <p:cNvSpPr txBox="1"/>
          <p:nvPr/>
        </p:nvSpPr>
        <p:spPr>
          <a:xfrm>
            <a:off x="5732759" y="1623480"/>
            <a:ext cx="9899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TODO: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3483E78B-3FAC-43DF-9BA0-EBE87049665C}"/>
              </a:ext>
            </a:extLst>
          </p:cNvPr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C15DAD6-1893-4F7E-99C2-673992903E5D}"/>
              </a:ext>
            </a:extLst>
          </p:cNvPr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1F7B5676-6AEE-443D-B4DA-F52CED0B2AE3}"/>
              </a:ext>
            </a:extLst>
          </p:cNvPr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3B3218A1-1EF2-4F0A-B7ED-E8CD983E4E76}"/>
              </a:ext>
            </a:extLst>
          </p:cNvPr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58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cat  car  frog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7D25C699-E704-4494-84E5-100A86297C4B}"/>
              </a:ext>
            </a:extLst>
          </p:cNvPr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54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-1.7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E3CD45EC-28E4-4D6D-A13E-EEF8AA8BB68E}"/>
              </a:ext>
            </a:extLst>
          </p:cNvPr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1.3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4.9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2.0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F6D34D98-2115-4951-9435-EC8E72E26ABE}"/>
              </a:ext>
            </a:extLst>
          </p:cNvPr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2.2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64465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2.5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-3.1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1D99AF-AB40-5A46-A735-2E603885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534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6E2F4BA6-A68E-6048-AAA9-F3C0FDDDF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38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b="1" spc="-5" dirty="0">
                <a:solidFill>
                  <a:prstClr val="black"/>
                </a:solidFill>
                <a:latin typeface="Arial"/>
                <a:cs typeface="Arial"/>
              </a:rPr>
              <a:t>Hinge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9" y="325240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</a:t>
            </a:r>
            <a:r>
              <a:rPr lang="en-US" sz="1400" spc="-5" dirty="0">
                <a:solidFill>
                  <a:prstClr val="black"/>
                </a:solidFill>
                <a:latin typeface="Arial"/>
                <a:cs typeface="Arial"/>
              </a:rPr>
              <a:t>loss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5829094" y="4185623"/>
            <a:ext cx="32713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Want: </a:t>
            </a:r>
            <a:r>
              <a:rPr lang="en-US" sz="1400" dirty="0" err="1"/>
              <a:t>s</a:t>
            </a:r>
            <a:r>
              <a:rPr lang="en-US" sz="1400" baseline="-25000" dirty="0" err="1"/>
              <a:t>y</a:t>
            </a:r>
            <a:r>
              <a:rPr lang="en-US" sz="1400" baseline="-40000" dirty="0" err="1"/>
              <a:t>i</a:t>
            </a:r>
            <a:r>
              <a:rPr lang="en-US" sz="1400" dirty="0"/>
              <a:t> &gt;= </a:t>
            </a:r>
            <a:r>
              <a:rPr lang="en-US" sz="1400" dirty="0" err="1"/>
              <a:t>s</a:t>
            </a:r>
            <a:r>
              <a:rPr lang="en-US" sz="1400" baseline="-25000" dirty="0" err="1"/>
              <a:t>j</a:t>
            </a:r>
            <a:r>
              <a:rPr lang="en-US" sz="1400" dirty="0"/>
              <a:t> + 1</a:t>
            </a:r>
          </a:p>
          <a:p>
            <a:r>
              <a:rPr lang="en-US" sz="1400" dirty="0"/>
              <a:t>i.e. </a:t>
            </a:r>
            <a:r>
              <a:rPr lang="en-US" sz="1400" dirty="0" err="1"/>
              <a:t>s</a:t>
            </a:r>
            <a:r>
              <a:rPr lang="en-US" sz="1400" baseline="-25000" dirty="0" err="1"/>
              <a:t>j</a:t>
            </a:r>
            <a:r>
              <a:rPr lang="en-US" sz="1400" dirty="0"/>
              <a:t> – </a:t>
            </a:r>
            <a:r>
              <a:rPr lang="en-US" sz="1400" dirty="0" err="1"/>
              <a:t>s</a:t>
            </a:r>
            <a:r>
              <a:rPr lang="en-US" sz="1400" baseline="-25000" dirty="0" err="1"/>
              <a:t>y</a:t>
            </a:r>
            <a:r>
              <a:rPr lang="en-US" sz="1400" baseline="-40000" dirty="0" err="1"/>
              <a:t>i</a:t>
            </a:r>
            <a:r>
              <a:rPr lang="en-US" sz="1400" dirty="0"/>
              <a:t> + 1 &lt;= 0</a:t>
            </a:r>
          </a:p>
          <a:p>
            <a:endParaRPr lang="en-US" sz="1400" dirty="0"/>
          </a:p>
          <a:p>
            <a:r>
              <a:rPr lang="en-US" sz="1400" dirty="0"/>
              <a:t>If true, loss is 0</a:t>
            </a:r>
          </a:p>
          <a:p>
            <a:r>
              <a:rPr lang="en-US" sz="1400" dirty="0"/>
              <a:t>If false, loss is magnitude of violation</a:t>
            </a:r>
          </a:p>
        </p:txBody>
      </p:sp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40061D24-C5CA-9041-9654-BA3E2C4F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863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b="1" spc="-5" dirty="0">
                <a:solidFill>
                  <a:prstClr val="black"/>
                </a:solidFill>
                <a:latin typeface="Arial"/>
                <a:cs typeface="Arial"/>
              </a:rPr>
              <a:t>Hinge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8689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5.1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3.2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-1.7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3.2 +</a:t>
            </a:r>
            <a:r>
              <a:rPr spc="-3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2.9) + max(0, -3.9)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2.9 +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8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7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0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112395" marR="712470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493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7493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0160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19253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	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925320" algn="l"/>
                        </a:tabLst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  <a:tabLst>
                          <a:tab pos="1772920" algn="l"/>
                        </a:tabLst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ts val="3260"/>
                        </a:lnSpc>
                      </a:pP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4544D7CD-F47B-404B-9A6B-FAD8D1069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166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b="1" spc="-5" dirty="0">
                <a:solidFill>
                  <a:prstClr val="black"/>
                </a:solidFill>
                <a:latin typeface="Arial"/>
                <a:cs typeface="Arial"/>
              </a:rPr>
              <a:t>Hinge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945130" cy="1390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1.3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4.9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202565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2.0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4.9 +</a:t>
            </a:r>
            <a:r>
              <a:rPr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-2.6) + max(0,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-1.9)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0 +</a:t>
            </a:r>
            <a:r>
              <a:rPr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/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8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125"/>
                        </a:spcBef>
                        <a:tabLst>
                          <a:tab pos="2167890" algn="r"/>
                        </a:tabLst>
                      </a:pPr>
                      <a:r>
                        <a:rPr sz="3600" spc="-7" baseline="8101" dirty="0">
                          <a:latin typeface="Arial"/>
                          <a:cs typeface="Arial"/>
                        </a:rPr>
                        <a:t>cat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960"/>
                        </a:spcBef>
                        <a:tabLst>
                          <a:tab pos="2167890" algn="r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</a:t>
                      </a:r>
                      <a:r>
                        <a:rPr sz="3000" spc="-5" dirty="0"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11239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562735" algn="l"/>
                        </a:tabLst>
                      </a:pPr>
                      <a:r>
                        <a:rPr sz="3600" spc="-7" baseline="-8101" dirty="0">
                          <a:latin typeface="Arial"/>
                          <a:cs typeface="Arial"/>
                        </a:rPr>
                        <a:t>frog	</a:t>
                      </a: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384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37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5537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0132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ts val="3340"/>
                        </a:lnSpc>
                        <a:tabLst>
                          <a:tab pos="1692910" algn="l"/>
                        </a:tabLst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	</a:t>
                      </a:r>
                      <a:r>
                        <a:rPr sz="4500" spc="-7" baseline="1851" dirty="0">
                          <a:latin typeface="Arial"/>
                          <a:cs typeface="Arial"/>
                        </a:rPr>
                        <a:t>2.9</a:t>
                      </a:r>
                      <a:endParaRPr sz="4500" baseline="185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ts val="3260"/>
                        </a:lnSpc>
                      </a:pPr>
                      <a:r>
                        <a:rPr sz="300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9F01FDEB-C694-B442-ABDE-0625A6C9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26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>
            <a:spLocks/>
          </p:cNvSpPr>
          <p:nvPr/>
        </p:nvSpPr>
        <p:spPr bwMode="auto">
          <a:xfrm>
            <a:off x="345848" y="1055935"/>
            <a:ext cx="417830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n-US" sz="1800" kern="0" spc="-5"/>
              <a:t>Suppose: 3 training examples, 3 classes.  With some W the</a:t>
            </a:r>
            <a:r>
              <a:rPr lang="en-US" sz="1800" kern="0" spc="-55"/>
              <a:t> </a:t>
            </a:r>
            <a:r>
              <a:rPr lang="en-US" sz="1800" kern="0"/>
              <a:t>scores</a:t>
            </a:r>
          </a:p>
        </p:txBody>
      </p:sp>
      <p:sp>
        <p:nvSpPr>
          <p:cNvPr id="4" name="object 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b="1" spc="-5" dirty="0">
                <a:solidFill>
                  <a:prstClr val="black"/>
                </a:solidFill>
                <a:latin typeface="Arial"/>
                <a:cs typeface="Arial"/>
              </a:rPr>
              <a:t>Hinge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5994438" y="2424370"/>
            <a:ext cx="2485390" cy="10823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endParaRPr sz="14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5885310" y="4033098"/>
            <a:ext cx="2792730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2.2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(-3.1) +</a:t>
            </a:r>
            <a:r>
              <a:rPr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6830" algn="ctr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+max(0, 2.5 </a:t>
            </a:r>
            <a:r>
              <a:rPr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(-3.1) +</a:t>
            </a:r>
            <a:r>
              <a:rPr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max(0, 5.3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+ 1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) </a:t>
            </a:r>
            <a:endParaRPr lang="en-US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 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+ max(0,</a:t>
            </a:r>
            <a:r>
              <a:rPr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5.6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 + 1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.3 +</a:t>
            </a:r>
            <a:r>
              <a:rPr spc="-7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6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.6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5"/>
              </a:spcBef>
            </a:pP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.9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785"/>
              </p:ext>
            </p:extLst>
          </p:nvPr>
        </p:nvGraphicFramePr>
        <p:xfrm>
          <a:off x="98375" y="3248295"/>
          <a:ext cx="5393987" cy="213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9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5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9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5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73196"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cat</a:t>
                      </a:r>
                      <a:endParaRPr sz="2400" dirty="0">
                        <a:latin typeface="Arial"/>
                        <a:cs typeface="Arial"/>
                      </a:endParaRPr>
                    </a:p>
                    <a:p>
                      <a:pPr marL="112395" marR="704215">
                        <a:lnSpc>
                          <a:spcPct val="157900"/>
                        </a:lnSpc>
                        <a:spcBef>
                          <a:spcPts val="15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car  </a:t>
                      </a:r>
                      <a:r>
                        <a:rPr sz="2400" dirty="0">
                          <a:latin typeface="Arial"/>
                          <a:cs typeface="Arial"/>
                        </a:rPr>
                        <a:t>frog</a:t>
                      </a: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8859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885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213995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180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1.3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4.9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31800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65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4146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2.5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-3.1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359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400" spc="-5" dirty="0">
                          <a:latin typeface="Arial"/>
                          <a:cs typeface="Arial"/>
                        </a:rPr>
                        <a:t>Losses: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ts val="3260"/>
                        </a:lnSpc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2.9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25400" algn="ctr">
                        <a:lnSpc>
                          <a:spcPts val="3260"/>
                        </a:lnSpc>
                      </a:pPr>
                      <a:r>
                        <a:rPr sz="3000" dirty="0">
                          <a:latin typeface="Arial"/>
                          <a:cs typeface="Arial"/>
                        </a:rPr>
                        <a:t>0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2729">
                        <a:lnSpc>
                          <a:spcPts val="3260"/>
                        </a:lnSpc>
                      </a:pP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3000" spc="-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.9</a:t>
                      </a:r>
                      <a:endParaRPr sz="30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952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2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5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6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7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8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bject 19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20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5748014" y="3603820"/>
            <a:ext cx="3316043" cy="355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5738488" y="3594294"/>
            <a:ext cx="3335654" cy="374650"/>
          </a:xfrm>
          <a:custGeom>
            <a:avLst/>
            <a:gdLst/>
            <a:ahLst/>
            <a:cxnLst/>
            <a:rect l="l" t="t" r="r" b="b"/>
            <a:pathLst>
              <a:path w="3335654" h="374650">
                <a:moveTo>
                  <a:pt x="0" y="0"/>
                </a:moveTo>
                <a:lnTo>
                  <a:pt x="3335093" y="0"/>
                </a:lnTo>
                <a:lnTo>
                  <a:pt x="3335093" y="374549"/>
                </a:lnTo>
                <a:lnTo>
                  <a:pt x="0" y="3745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1" y="6604084"/>
            <a:ext cx="20029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A79FD693-9943-514B-8881-CC18A72E0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01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98375" y="4931016"/>
            <a:ext cx="5394325" cy="0"/>
          </a:xfrm>
          <a:custGeom>
            <a:avLst/>
            <a:gdLst/>
            <a:ahLst/>
            <a:cxnLst/>
            <a:rect l="l" t="t" r="r" b="b"/>
            <a:pathLst>
              <a:path w="5394325">
                <a:moveTo>
                  <a:pt x="0" y="0"/>
                </a:moveTo>
                <a:lnTo>
                  <a:pt x="539398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2670995" y="1863788"/>
            <a:ext cx="1258539" cy="1258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049442" y="1863808"/>
            <a:ext cx="1211047" cy="1211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8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cat  car  frog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3.2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5.1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-1.7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3172539" y="3318856"/>
            <a:ext cx="554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1.3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4.9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4391736" y="3318856"/>
            <a:ext cx="7073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446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2.2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64465">
              <a:spcBef>
                <a:spcPts val="600"/>
              </a:spcBef>
            </a:pP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2.5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00"/>
              </a:spcBef>
            </a:pP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-3.1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2975794" y="1336775"/>
            <a:ext cx="1449172" cy="306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3"/>
          <p:cNvSpPr/>
          <p:nvPr/>
        </p:nvSpPr>
        <p:spPr>
          <a:xfrm>
            <a:off x="5679888" y="981274"/>
            <a:ext cx="0" cy="4439920"/>
          </a:xfrm>
          <a:custGeom>
            <a:avLst/>
            <a:gdLst/>
            <a:ahLst/>
            <a:cxnLst/>
            <a:rect l="l" t="t" r="r" b="b"/>
            <a:pathLst>
              <a:path h="4439920">
                <a:moveTo>
                  <a:pt x="0" y="0"/>
                </a:moveTo>
                <a:lnTo>
                  <a:pt x="0" y="443969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345848" y="1055935"/>
            <a:ext cx="4178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Suppose: 3 training examples, 3 classes.  With some W the</a:t>
            </a:r>
            <a:r>
              <a:rPr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4530820" y="1334080"/>
            <a:ext cx="4191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prstClr val="black"/>
                </a:solidFill>
                <a:latin typeface="Arial"/>
                <a:cs typeface="Arial"/>
              </a:rPr>
              <a:t>are: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5976065" y="1108405"/>
            <a:ext cx="2284730" cy="69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b="1" spc="-30" dirty="0">
                <a:solidFill>
                  <a:prstClr val="black"/>
                </a:solidFill>
                <a:latin typeface="Arial"/>
                <a:cs typeface="Arial"/>
              </a:rPr>
              <a:t>Hinge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loss: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  <a:p>
            <a:pPr marL="30480">
              <a:spcBef>
                <a:spcPts val="1520"/>
              </a:spcBef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Given an</a:t>
            </a:r>
            <a:r>
              <a:rPr sz="1400" spc="-4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example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5994439" y="1795722"/>
            <a:ext cx="50990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where  where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6823343" y="1785561"/>
            <a:ext cx="163512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1594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image</a:t>
            </a:r>
            <a:r>
              <a:rPr sz="1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is the (integer)</a:t>
            </a:r>
            <a:r>
              <a:rPr sz="14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label,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9"/>
          <p:cNvSpPr txBox="1"/>
          <p:nvPr/>
        </p:nvSpPr>
        <p:spPr>
          <a:xfrm>
            <a:off x="5994438" y="2424371"/>
            <a:ext cx="2485390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using the shorthand for the  </a:t>
            </a:r>
            <a:r>
              <a:rPr sz="1400" dirty="0">
                <a:solidFill>
                  <a:prstClr val="black"/>
                </a:solidFill>
                <a:latin typeface="Arial"/>
                <a:cs typeface="Arial"/>
              </a:rPr>
              <a:t>scores</a:t>
            </a:r>
            <a:r>
              <a:rPr sz="14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vector: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20"/>
          <p:cNvSpPr txBox="1"/>
          <p:nvPr/>
        </p:nvSpPr>
        <p:spPr>
          <a:xfrm>
            <a:off x="5994439" y="3042858"/>
            <a:ext cx="21583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the loss has the</a:t>
            </a:r>
            <a:r>
              <a:rPr sz="1400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form:</a:t>
            </a:r>
            <a:endParaRPr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1"/>
          <p:cNvSpPr txBox="1"/>
          <p:nvPr/>
        </p:nvSpPr>
        <p:spPr>
          <a:xfrm>
            <a:off x="5994439" y="3681668"/>
            <a:ext cx="296862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and the full training loss is the mean  over all examples in the training</a:t>
            </a:r>
            <a:r>
              <a:rPr sz="1400" spc="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prstClr val="black"/>
                </a:solidFill>
                <a:latin typeface="Arial"/>
                <a:cs typeface="Arial"/>
              </a:rPr>
              <a:t>data: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1" name="object 22"/>
          <p:cNvSpPr/>
          <p:nvPr/>
        </p:nvSpPr>
        <p:spPr>
          <a:xfrm>
            <a:off x="7555385" y="1513452"/>
            <a:ext cx="723573" cy="306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object 23"/>
          <p:cNvSpPr/>
          <p:nvPr/>
        </p:nvSpPr>
        <p:spPr>
          <a:xfrm>
            <a:off x="6547013" y="2000373"/>
            <a:ext cx="240049" cy="306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object 24"/>
          <p:cNvSpPr/>
          <p:nvPr/>
        </p:nvSpPr>
        <p:spPr>
          <a:xfrm>
            <a:off x="6583387" y="1789424"/>
            <a:ext cx="240049" cy="3067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object 25"/>
          <p:cNvSpPr/>
          <p:nvPr/>
        </p:nvSpPr>
        <p:spPr>
          <a:xfrm>
            <a:off x="7179785" y="2639546"/>
            <a:ext cx="1099172" cy="2293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object 26"/>
          <p:cNvSpPr/>
          <p:nvPr/>
        </p:nvSpPr>
        <p:spPr>
          <a:xfrm>
            <a:off x="5970413" y="3299072"/>
            <a:ext cx="2861794" cy="3067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object 27"/>
          <p:cNvSpPr txBox="1"/>
          <p:nvPr/>
        </p:nvSpPr>
        <p:spPr>
          <a:xfrm>
            <a:off x="5823666" y="4722512"/>
            <a:ext cx="2639695" cy="34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L = (2.9 + 0 +</a:t>
            </a:r>
            <a:r>
              <a:rPr sz="22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z="2200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.9)/3</a:t>
            </a:r>
            <a:endParaRPr sz="2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object 28"/>
          <p:cNvSpPr/>
          <p:nvPr/>
        </p:nvSpPr>
        <p:spPr>
          <a:xfrm>
            <a:off x="6695411" y="4225169"/>
            <a:ext cx="1580096" cy="3935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object 29"/>
          <p:cNvSpPr txBox="1"/>
          <p:nvPr/>
        </p:nvSpPr>
        <p:spPr>
          <a:xfrm>
            <a:off x="1778691" y="4951877"/>
            <a:ext cx="5549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2.9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30"/>
          <p:cNvSpPr txBox="1"/>
          <p:nvPr/>
        </p:nvSpPr>
        <p:spPr>
          <a:xfrm>
            <a:off x="3302688" y="4951877"/>
            <a:ext cx="237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object 31"/>
          <p:cNvSpPr txBox="1"/>
          <p:nvPr/>
        </p:nvSpPr>
        <p:spPr>
          <a:xfrm>
            <a:off x="4382317" y="4951868"/>
            <a:ext cx="76644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130"/>
              </a:lnSpc>
            </a:pP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lang="en-US" sz="3000" spc="-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3000" spc="-5" dirty="0">
                <a:solidFill>
                  <a:srgbClr val="0000FF"/>
                </a:solidFill>
                <a:latin typeface="Arial"/>
                <a:cs typeface="Arial"/>
              </a:rPr>
              <a:t>.9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1" name="object 32"/>
          <p:cNvSpPr txBox="1"/>
          <p:nvPr/>
        </p:nvSpPr>
        <p:spPr>
          <a:xfrm>
            <a:off x="171399" y="5024311"/>
            <a:ext cx="107569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52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Losses: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2" name="object 33"/>
          <p:cNvSpPr txBox="1"/>
          <p:nvPr/>
        </p:nvSpPr>
        <p:spPr>
          <a:xfrm>
            <a:off x="5399117" y="5096185"/>
            <a:ext cx="2876389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9290">
              <a:lnSpc>
                <a:spcPts val="2325"/>
              </a:lnSpc>
            </a:pPr>
            <a:r>
              <a:rPr sz="2200" spc="-5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2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2200" spc="-80" dirty="0">
                <a:solidFill>
                  <a:srgbClr val="0000FF"/>
                </a:solidFill>
                <a:latin typeface="Arial"/>
                <a:cs typeface="Arial"/>
              </a:rPr>
              <a:t>15.8 / 3 = </a:t>
            </a:r>
            <a:r>
              <a:rPr lang="en-US" sz="2200" b="1" spc="-5" dirty="0">
                <a:solidFill>
                  <a:srgbClr val="0000FF"/>
                </a:solidFill>
                <a:latin typeface="Arial"/>
                <a:cs typeface="Arial"/>
              </a:rPr>
              <a:t>5.3</a:t>
            </a:r>
            <a:endParaRPr sz="2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325"/>
              </a:spcBef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3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-1" y="6604084"/>
            <a:ext cx="254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4" name="灯片编号占位符 33">
            <a:extLst>
              <a:ext uri="{FF2B5EF4-FFF2-40B4-BE49-F238E27FC236}">
                <a16:creationId xmlns:a16="http://schemas.microsoft.com/office/drawing/2014/main" id="{F64BC08D-9047-3D47-8DF0-32AE0B66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93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(convolutional) neural networks?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of the art performance on many problems</a:t>
            </a:r>
          </a:p>
          <a:p>
            <a:r>
              <a:rPr lang="en-US" dirty="0"/>
              <a:t>Most papers in recent vision conferences use deep neural networks</a:t>
            </a:r>
          </a:p>
        </p:txBody>
      </p:sp>
      <p:sp>
        <p:nvSpPr>
          <p:cNvPr id="5" name="object 3"/>
          <p:cNvSpPr/>
          <p:nvPr/>
        </p:nvSpPr>
        <p:spPr>
          <a:xfrm>
            <a:off x="1170831" y="2612573"/>
            <a:ext cx="7853428" cy="3375142"/>
          </a:xfrm>
          <a:prstGeom prst="rect">
            <a:avLst/>
          </a:prstGeom>
          <a:blipFill>
            <a:blip r:embed="rId4" cstate="print"/>
            <a:stretch>
              <a:fillRect t="-45605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425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i="1" spc="-5" dirty="0" err="1">
                <a:cs typeface="Arial"/>
                <a:hlinkClick r:id="rId5"/>
              </a:rPr>
              <a:t>Razavian</a:t>
            </a:r>
            <a:r>
              <a:rPr lang="en-US" i="1" spc="-5" dirty="0">
                <a:cs typeface="Arial"/>
                <a:hlinkClick r:id="rId5"/>
              </a:rPr>
              <a:t> et al., CVPR</a:t>
            </a:r>
            <a:r>
              <a:rPr lang="en-US" i="1" spc="-20" dirty="0">
                <a:cs typeface="Arial"/>
                <a:hlinkClick r:id="rId5"/>
              </a:rPr>
              <a:t> </a:t>
            </a:r>
            <a:r>
              <a:rPr lang="en-US" i="1" spc="-5" dirty="0">
                <a:cs typeface="Arial"/>
                <a:hlinkClick r:id="rId5"/>
              </a:rPr>
              <a:t>2014 Workshops</a:t>
            </a:r>
            <a:endParaRPr lang="en-US" i="1" dirty="0">
              <a:cs typeface="Arial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9071BD-8DDF-F142-9E3C-A41918F3A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85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/>
          <p:nvPr/>
        </p:nvSpPr>
        <p:spPr>
          <a:xfrm>
            <a:off x="425486" y="2217922"/>
            <a:ext cx="7201172" cy="509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425475" y="1636336"/>
            <a:ext cx="1952933" cy="41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F526DD-04BD-4747-93BF-51AE6FA5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09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classifier: Hinge loss </a:t>
            </a:r>
          </a:p>
        </p:txBody>
      </p:sp>
      <p:sp>
        <p:nvSpPr>
          <p:cNvPr id="3" name="object 4"/>
          <p:cNvSpPr txBox="1"/>
          <p:nvPr/>
        </p:nvSpPr>
        <p:spPr>
          <a:xfrm>
            <a:off x="240350" y="1051409"/>
            <a:ext cx="375094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Weight</a:t>
            </a:r>
            <a:r>
              <a:rPr sz="30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Arial"/>
                <a:cs typeface="Arial"/>
              </a:rPr>
              <a:t>Regularization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289009" y="1715798"/>
            <a:ext cx="8565972" cy="49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6"/>
          <p:cNvSpPr/>
          <p:nvPr/>
        </p:nvSpPr>
        <p:spPr>
          <a:xfrm>
            <a:off x="7827310" y="1664348"/>
            <a:ext cx="1069975" cy="544830"/>
          </a:xfrm>
          <a:custGeom>
            <a:avLst/>
            <a:gdLst/>
            <a:ahLst/>
            <a:cxnLst/>
            <a:rect l="l" t="t" r="r" b="b"/>
            <a:pathLst>
              <a:path w="1069975" h="544830">
                <a:moveTo>
                  <a:pt x="0" y="0"/>
                </a:moveTo>
                <a:lnTo>
                  <a:pt x="1069497" y="0"/>
                </a:lnTo>
                <a:lnTo>
                  <a:pt x="1069497" y="544798"/>
                </a:lnTo>
                <a:lnTo>
                  <a:pt x="0" y="5447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7394709" y="1471972"/>
            <a:ext cx="481330" cy="263525"/>
          </a:xfrm>
          <a:custGeom>
            <a:avLst/>
            <a:gdLst/>
            <a:ahLst/>
            <a:cxnLst/>
            <a:rect l="l" t="t" r="r" b="b"/>
            <a:pathLst>
              <a:path w="481329" h="263525">
                <a:moveTo>
                  <a:pt x="0" y="0"/>
                </a:moveTo>
                <a:lnTo>
                  <a:pt x="480874" y="263534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8"/>
          <p:cNvSpPr/>
          <p:nvPr/>
        </p:nvSpPr>
        <p:spPr>
          <a:xfrm>
            <a:off x="7868034" y="1721709"/>
            <a:ext cx="45720" cy="34925"/>
          </a:xfrm>
          <a:custGeom>
            <a:avLst/>
            <a:gdLst/>
            <a:ahLst/>
            <a:cxnLst/>
            <a:rect l="l" t="t" r="r" b="b"/>
            <a:pathLst>
              <a:path w="45720" h="34925">
                <a:moveTo>
                  <a:pt x="0" y="27594"/>
                </a:moveTo>
                <a:lnTo>
                  <a:pt x="45449" y="34572"/>
                </a:lnTo>
                <a:lnTo>
                  <a:pt x="15124" y="0"/>
                </a:lnTo>
                <a:lnTo>
                  <a:pt x="0" y="275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9"/>
          <p:cNvSpPr txBox="1">
            <a:spLocks/>
          </p:cNvSpPr>
          <p:nvPr/>
        </p:nvSpPr>
        <p:spPr bwMode="auto">
          <a:xfrm>
            <a:off x="5305363" y="903186"/>
            <a:ext cx="3359150" cy="56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 marR="5080">
              <a:lnSpc>
                <a:spcPct val="100699"/>
              </a:lnSpc>
            </a:pPr>
            <a:r>
              <a:rPr lang="el-GR" sz="1800" kern="0" spc="-5" dirty="0"/>
              <a:t>λ</a:t>
            </a:r>
            <a:r>
              <a:rPr lang="en-US" sz="1800" kern="0" spc="-5" dirty="0"/>
              <a:t> = regularization strength  (</a:t>
            </a:r>
            <a:r>
              <a:rPr lang="en-US" sz="1800" kern="0" spc="-5" dirty="0" err="1"/>
              <a:t>hyperparameter</a:t>
            </a:r>
            <a:r>
              <a:rPr lang="en-US" sz="1800" kern="0" spc="-5" dirty="0"/>
              <a:t>)</a:t>
            </a:r>
            <a:endParaRPr lang="en-US" sz="1800" kern="0" dirty="0"/>
          </a:p>
        </p:txBody>
      </p:sp>
      <p:sp>
        <p:nvSpPr>
          <p:cNvPr id="9" name="object 10"/>
          <p:cNvSpPr txBox="1"/>
          <p:nvPr/>
        </p:nvSpPr>
        <p:spPr>
          <a:xfrm>
            <a:off x="362025" y="2469904"/>
            <a:ext cx="6969125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3902710"/>
            <a:r>
              <a:rPr sz="3000" spc="-5" dirty="0">
                <a:solidFill>
                  <a:srgbClr val="38751C"/>
                </a:solidFill>
                <a:latin typeface="Arial"/>
                <a:cs typeface="Arial"/>
              </a:rPr>
              <a:t>In common use: 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L2</a:t>
            </a:r>
            <a:r>
              <a:rPr sz="3000" b="1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b="1" spc="-5" dirty="0">
                <a:solidFill>
                  <a:prstClr val="black"/>
                </a:solidFill>
                <a:latin typeface="Arial"/>
                <a:cs typeface="Arial"/>
              </a:rPr>
              <a:t>regularization 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L1</a:t>
            </a:r>
            <a:r>
              <a:rPr sz="3000" spc="-3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regularization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Dropout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(will see</a:t>
            </a:r>
            <a:r>
              <a:rPr sz="3000" spc="-10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000" spc="-5" dirty="0">
                <a:solidFill>
                  <a:srgbClr val="999999"/>
                </a:solidFill>
                <a:latin typeface="Arial"/>
                <a:cs typeface="Arial"/>
              </a:rPr>
              <a:t>later)</a:t>
            </a:r>
            <a:endParaRPr sz="30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1"/>
          <p:cNvSpPr/>
          <p:nvPr/>
        </p:nvSpPr>
        <p:spPr>
          <a:xfrm>
            <a:off x="4872590" y="2892920"/>
            <a:ext cx="2562044" cy="43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2"/>
          <p:cNvSpPr/>
          <p:nvPr/>
        </p:nvSpPr>
        <p:spPr>
          <a:xfrm>
            <a:off x="4879265" y="3406945"/>
            <a:ext cx="2548694" cy="3935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9992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B5F1EA2A-95A5-2F4A-9369-D9DCE6C7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297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726123" y="3062506"/>
            <a:ext cx="5941695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pc="-5" dirty="0">
                <a:latin typeface="Arial"/>
                <a:cs typeface="Arial"/>
              </a:rPr>
              <a:t>Want to maximize the log likelihood, or (for a loss function)  to minimize the negative log likelihood of the correct</a:t>
            </a:r>
            <a:r>
              <a:rPr spc="135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class: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latin typeface="Arial"/>
                <a:cs typeface="Arial"/>
              </a:rPr>
              <a:t>cat  car  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8542" y="3318856"/>
            <a:ext cx="681990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 algn="ctr"/>
            <a:r>
              <a:rPr sz="3000" b="1" spc="-5" dirty="0">
                <a:latin typeface="Arial"/>
                <a:cs typeface="Arial"/>
              </a:rPr>
              <a:t>3.2</a:t>
            </a:r>
            <a:endParaRPr sz="3000">
              <a:latin typeface="Arial"/>
              <a:cs typeface="Arial"/>
            </a:endParaRPr>
          </a:p>
          <a:p>
            <a:pPr marL="2540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5.1</a:t>
            </a:r>
            <a:endParaRPr sz="3000">
              <a:latin typeface="Arial"/>
              <a:cs typeface="Arial"/>
            </a:endParaRPr>
          </a:p>
          <a:p>
            <a:pPr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-1.7</a:t>
            </a:r>
            <a:endParaRPr sz="3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28542" y="3686845"/>
            <a:ext cx="3801042" cy="442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23768" y="3682069"/>
            <a:ext cx="3810635" cy="452120"/>
          </a:xfrm>
          <a:custGeom>
            <a:avLst/>
            <a:gdLst/>
            <a:ahLst/>
            <a:cxnLst/>
            <a:rect l="l" t="t" r="r" b="b"/>
            <a:pathLst>
              <a:path w="3810634" h="452120">
                <a:moveTo>
                  <a:pt x="0" y="0"/>
                </a:moveTo>
                <a:lnTo>
                  <a:pt x="3810592" y="0"/>
                </a:lnTo>
                <a:lnTo>
                  <a:pt x="3810592" y="451699"/>
                </a:lnTo>
                <a:lnTo>
                  <a:pt x="0" y="4516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25287" y="2430310"/>
            <a:ext cx="1784893" cy="355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20536" y="2425547"/>
            <a:ext cx="1794510" cy="365125"/>
          </a:xfrm>
          <a:custGeom>
            <a:avLst/>
            <a:gdLst/>
            <a:ahLst/>
            <a:cxnLst/>
            <a:rect l="l" t="t" r="r" b="b"/>
            <a:pathLst>
              <a:path w="1794509" h="365125">
                <a:moveTo>
                  <a:pt x="0" y="0"/>
                </a:moveTo>
                <a:lnTo>
                  <a:pt x="1794396" y="0"/>
                </a:lnTo>
                <a:lnTo>
                  <a:pt x="1794396" y="365024"/>
                </a:lnTo>
                <a:lnTo>
                  <a:pt x="0" y="365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726123" y="1959528"/>
            <a:ext cx="5970905" cy="75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spc="-5" dirty="0">
                <a:latin typeface="Arial"/>
                <a:cs typeface="Arial"/>
              </a:rPr>
              <a:t>scores = unnormalized log probabilities of the</a:t>
            </a:r>
            <a:r>
              <a:rPr b="1" spc="9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classes.</a:t>
            </a:r>
            <a:endParaRPr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1070610" algn="ctr"/>
            <a:r>
              <a:rPr sz="1400" spc="-5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749320" y="2361941"/>
            <a:ext cx="2886569" cy="492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44545" y="2357179"/>
            <a:ext cx="2896235" cy="502284"/>
          </a:xfrm>
          <a:custGeom>
            <a:avLst/>
            <a:gdLst/>
            <a:ahLst/>
            <a:cxnLst/>
            <a:rect l="l" t="t" r="r" b="b"/>
            <a:pathLst>
              <a:path w="2896235" h="502285">
                <a:moveTo>
                  <a:pt x="0" y="0"/>
                </a:moveTo>
                <a:lnTo>
                  <a:pt x="2896094" y="0"/>
                </a:lnTo>
                <a:lnTo>
                  <a:pt x="2896094" y="501761"/>
                </a:lnTo>
                <a:lnTo>
                  <a:pt x="0" y="501761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</a:t>
            </a:r>
            <a:r>
              <a:rPr lang="en-US" dirty="0" err="1"/>
              <a:t>Softmax</a:t>
            </a:r>
            <a:r>
              <a:rPr lang="en-US" dirty="0"/>
              <a:t> (cross-entropy)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0B1A2A2-2932-3C4D-972E-5687F81AF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908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98150" y="3137426"/>
            <a:ext cx="550545" cy="17456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58200"/>
              </a:lnSpc>
            </a:pPr>
            <a:r>
              <a:rPr sz="2400" spc="-5" dirty="0">
                <a:latin typeface="Arial"/>
                <a:cs typeface="Arial"/>
              </a:rPr>
              <a:t>cat  car  frog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4799" y="5058824"/>
            <a:ext cx="3048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unnormalized log</a:t>
            </a:r>
            <a:r>
              <a:rPr spc="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0000FF"/>
                </a:solidFill>
                <a:latin typeface="Arial"/>
                <a:cs typeface="Arial"/>
              </a:rPr>
              <a:t>probabilities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77338" y="3318856"/>
            <a:ext cx="995044" cy="1532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665"/>
            <a:r>
              <a:rPr sz="3000" b="1" spc="-5" dirty="0">
                <a:latin typeface="Arial"/>
                <a:cs typeface="Arial"/>
              </a:rPr>
              <a:t>24.5</a:t>
            </a:r>
            <a:endParaRPr sz="3000">
              <a:latin typeface="Arial"/>
              <a:cs typeface="Arial"/>
            </a:endParaRPr>
          </a:p>
          <a:p>
            <a:pPr marR="8890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164.0</a:t>
            </a:r>
            <a:endParaRPr sz="3000">
              <a:latin typeface="Arial"/>
              <a:cs typeface="Arial"/>
            </a:endParaRPr>
          </a:p>
          <a:p>
            <a:pPr marL="75565" algn="ctr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0.18</a:t>
            </a:r>
            <a:endParaRPr sz="30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472648" y="3263120"/>
          <a:ext cx="1689295" cy="1670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6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5198">
                <a:tc rowSpan="2">
                  <a:txBody>
                    <a:bodyPr/>
                    <a:lstStyle/>
                    <a:p>
                      <a:pPr marR="152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3000" b="1" spc="-5" dirty="0">
                          <a:latin typeface="Arial"/>
                          <a:cs typeface="Arial"/>
                        </a:rPr>
                        <a:t>3.2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152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5.1</a:t>
                      </a:r>
                      <a:endParaRPr sz="3000">
                        <a:latin typeface="Arial"/>
                        <a:cs typeface="Arial"/>
                      </a:endParaRPr>
                    </a:p>
                    <a:p>
                      <a:pPr marR="4064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3000" spc="-5" dirty="0">
                          <a:latin typeface="Arial"/>
                          <a:cs typeface="Arial"/>
                        </a:rPr>
                        <a:t>-1.7</a:t>
                      </a:r>
                      <a:endParaRPr sz="3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168275">
                        <a:lnSpc>
                          <a:spcPct val="100000"/>
                        </a:lnSpc>
                        <a:spcBef>
                          <a:spcPts val="145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exp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B w="19049">
                      <a:solidFill>
                        <a:srgbClr val="66666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19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R w="19049">
                      <a:solidFill>
                        <a:srgbClr val="0000FF"/>
                      </a:solidFill>
                      <a:prstDash val="solid"/>
                    </a:lnR>
                    <a:lnT w="19049">
                      <a:solidFill>
                        <a:srgbClr val="0000FF"/>
                      </a:solidFill>
                      <a:prstDash val="solid"/>
                    </a:lnT>
                    <a:lnB w="19049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49">
                      <a:solidFill>
                        <a:srgbClr val="0000FF"/>
                      </a:solidFill>
                      <a:prstDash val="solid"/>
                    </a:lnL>
                    <a:lnT w="19049">
                      <a:solidFill>
                        <a:srgbClr val="666666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404999" y="1863785"/>
            <a:ext cx="1140220" cy="12585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37966" y="1824086"/>
            <a:ext cx="2614019" cy="657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1469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3368" y="3272646"/>
            <a:ext cx="1062990" cy="1670685"/>
          </a:xfrm>
          <a:custGeom>
            <a:avLst/>
            <a:gdLst/>
            <a:ahLst/>
            <a:cxnLst/>
            <a:rect l="l" t="t" r="r" b="b"/>
            <a:pathLst>
              <a:path w="1062989" h="1670685">
                <a:moveTo>
                  <a:pt x="0" y="0"/>
                </a:moveTo>
                <a:lnTo>
                  <a:pt x="1062897" y="0"/>
                </a:lnTo>
                <a:lnTo>
                  <a:pt x="1062897" y="1670396"/>
                </a:lnTo>
                <a:lnTo>
                  <a:pt x="0" y="16703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26266" y="4107843"/>
            <a:ext cx="967105" cy="0"/>
          </a:xfrm>
          <a:custGeom>
            <a:avLst/>
            <a:gdLst/>
            <a:ahLst/>
            <a:cxnLst/>
            <a:rect l="l" t="t" r="r" b="b"/>
            <a:pathLst>
              <a:path w="967104">
                <a:moveTo>
                  <a:pt x="0" y="0"/>
                </a:moveTo>
                <a:lnTo>
                  <a:pt x="96659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92864" y="4076368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49"/>
                </a:moveTo>
                <a:lnTo>
                  <a:pt x="86449" y="31474"/>
                </a:lnTo>
                <a:lnTo>
                  <a:pt x="0" y="0"/>
                </a:lnTo>
                <a:lnTo>
                  <a:pt x="0" y="62949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74791" y="3704400"/>
            <a:ext cx="10166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latin typeface="Arial"/>
                <a:cs typeface="Arial"/>
              </a:rPr>
              <a:t>normalize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2069" y="2825102"/>
            <a:ext cx="2680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unnormalized</a:t>
            </a:r>
            <a:r>
              <a:rPr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0000"/>
                </a:solidFill>
                <a:latin typeface="Arial"/>
                <a:cs typeface="Arial"/>
              </a:rPr>
              <a:t>probabilities</a:t>
            </a:r>
            <a:endParaRPr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25563" y="3272646"/>
            <a:ext cx="1062990" cy="1575431"/>
          </a:xfrm>
          <a:prstGeom prst="rect">
            <a:avLst/>
          </a:prstGeom>
          <a:ln w="19049">
            <a:solidFill>
              <a:srgbClr val="38751C"/>
            </a:solidFill>
          </a:ln>
        </p:spPr>
        <p:txBody>
          <a:bodyPr vert="horz" wrap="square" lIns="0" tIns="36195" rIns="0" bIns="0" rtlCol="0">
            <a:spAutoFit/>
          </a:bodyPr>
          <a:lstStyle/>
          <a:p>
            <a:pPr marL="169545">
              <a:spcBef>
                <a:spcPts val="285"/>
              </a:spcBef>
            </a:pPr>
            <a:r>
              <a:rPr sz="3000" b="1" spc="-5" dirty="0">
                <a:solidFill>
                  <a:srgbClr val="9900FF"/>
                </a:solidFill>
                <a:latin typeface="Arial"/>
                <a:cs typeface="Arial"/>
              </a:rPr>
              <a:t>0.13</a:t>
            </a:r>
            <a:endParaRPr sz="3000">
              <a:latin typeface="Arial"/>
              <a:cs typeface="Arial"/>
            </a:endParaRPr>
          </a:p>
          <a:p>
            <a:pPr marL="16954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0.87</a:t>
            </a:r>
            <a:endParaRPr sz="3000">
              <a:latin typeface="Arial"/>
              <a:cs typeface="Arial"/>
            </a:endParaRPr>
          </a:p>
          <a:p>
            <a:pPr marL="169545">
              <a:spcBef>
                <a:spcPts val="600"/>
              </a:spcBef>
            </a:pPr>
            <a:r>
              <a:rPr sz="3000" spc="-5" dirty="0">
                <a:latin typeface="Arial"/>
                <a:cs typeface="Arial"/>
              </a:rPr>
              <a:t>0.00</a:t>
            </a:r>
            <a:endParaRPr sz="3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37436" y="5058824"/>
            <a:ext cx="12452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38751C"/>
                </a:solidFill>
                <a:latin typeface="Arial"/>
                <a:cs typeface="Arial"/>
              </a:rPr>
              <a:t>probabilities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42561" y="3578494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24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12811" y="356276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320382" y="3356055"/>
            <a:ext cx="1739900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L_i =</a:t>
            </a:r>
            <a:r>
              <a:rPr sz="2000" spc="-45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-log(0.13)</a:t>
            </a:r>
            <a:endParaRPr sz="2000">
              <a:latin typeface="Arial"/>
              <a:cs typeface="Arial"/>
            </a:endParaRPr>
          </a:p>
          <a:p>
            <a:pPr marL="434340"/>
            <a:r>
              <a:rPr sz="2000" spc="-5" dirty="0">
                <a:solidFill>
                  <a:srgbClr val="9900FF"/>
                </a:solidFill>
                <a:latin typeface="Arial"/>
                <a:cs typeface="Arial"/>
              </a:rPr>
              <a:t>=</a:t>
            </a:r>
            <a:r>
              <a:rPr sz="2000" spc="-70" dirty="0">
                <a:solidFill>
                  <a:srgbClr val="99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9900FF"/>
                </a:solidFill>
                <a:latin typeface="Arial"/>
                <a:cs typeface="Arial"/>
              </a:rPr>
              <a:t>0.89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loss: </a:t>
            </a:r>
            <a:r>
              <a:rPr lang="en-US" dirty="0" err="1"/>
              <a:t>Softmax</a:t>
            </a:r>
            <a:r>
              <a:rPr lang="en-US" dirty="0"/>
              <a:t> (cross-entropy)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1" y="6604084"/>
            <a:ext cx="25452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Adapted from 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504E55-F99B-B840-8ADF-BDA30ACC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67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6A55-2270-4CEE-99B4-D2D6E721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losses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894580-A562-4E12-886C-07FA1E1CA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Triplet loss (</a:t>
            </a:r>
            <a:r>
              <a:rPr lang="en-US" dirty="0" err="1"/>
              <a:t>Schroff</a:t>
            </a:r>
            <a:r>
              <a:rPr lang="en-US" dirty="0"/>
              <a:t>, </a:t>
            </a:r>
            <a:r>
              <a:rPr lang="en-US" dirty="0" err="1"/>
              <a:t>FaceNet</a:t>
            </a:r>
            <a:r>
              <a:rPr lang="en-US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Anything you want!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4310" t="38690" r="24655" b="52759"/>
          <a:stretch/>
        </p:blipFill>
        <p:spPr>
          <a:xfrm>
            <a:off x="2378063" y="1505143"/>
            <a:ext cx="4387874" cy="755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10" t="47932" r="58104" b="28069"/>
          <a:stretch/>
        </p:blipFill>
        <p:spPr>
          <a:xfrm>
            <a:off x="2091633" y="2556171"/>
            <a:ext cx="4960735" cy="21208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2196" y="1594446"/>
            <a:ext cx="132600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 denotes anchor</a:t>
            </a:r>
          </a:p>
          <a:p>
            <a:r>
              <a:rPr lang="en-US" sz="1050" dirty="0"/>
              <a:t>p denotes positive</a:t>
            </a:r>
          </a:p>
          <a:p>
            <a:r>
              <a:rPr lang="en-US" sz="1050" dirty="0"/>
              <a:t>n denotes negative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B8A862-F047-BF43-B182-34DCDD758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52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loss function? </a:t>
            </a:r>
          </a:p>
        </p:txBody>
      </p:sp>
      <p:sp>
        <p:nvSpPr>
          <p:cNvPr id="3" name="object 4"/>
          <p:cNvSpPr/>
          <p:nvPr/>
        </p:nvSpPr>
        <p:spPr>
          <a:xfrm>
            <a:off x="685800" y="1442755"/>
            <a:ext cx="7209285" cy="4513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5"/>
          <p:cNvSpPr/>
          <p:nvPr/>
        </p:nvSpPr>
        <p:spPr>
          <a:xfrm>
            <a:off x="1547922" y="4068475"/>
            <a:ext cx="548698" cy="7344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ED58C2-641C-144E-80B3-0D1637AE6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85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minimize the loss function? </a:t>
            </a:r>
          </a:p>
        </p:txBody>
      </p:sp>
      <p:sp>
        <p:nvSpPr>
          <p:cNvPr id="3" name="object 5"/>
          <p:cNvSpPr txBox="1"/>
          <p:nvPr/>
        </p:nvSpPr>
        <p:spPr>
          <a:xfrm>
            <a:off x="547649" y="1783180"/>
            <a:ext cx="58324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In 1-dimension, the derivative of a</a:t>
            </a:r>
            <a:r>
              <a:rPr sz="2400" spc="6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function: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2053520" y="2850220"/>
            <a:ext cx="3638542" cy="8572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7"/>
          <p:cNvSpPr txBox="1"/>
          <p:nvPr/>
        </p:nvSpPr>
        <p:spPr>
          <a:xfrm>
            <a:off x="382999" y="4565203"/>
            <a:ext cx="8109584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In multiple dimensions, the </a:t>
            </a:r>
            <a:r>
              <a:rPr sz="2000" b="1" spc="-5" dirty="0">
                <a:solidFill>
                  <a:prstClr val="black"/>
                </a:solidFill>
                <a:latin typeface="Arial"/>
                <a:cs typeface="Arial"/>
              </a:rPr>
              <a:t>gradient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is the vector of (partial</a:t>
            </a:r>
            <a:r>
              <a:rPr sz="2000" spc="204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Arial"/>
                <a:cs typeface="Arial"/>
              </a:rPr>
              <a:t>derivatives).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D33E1E-BD60-FD4D-8EFF-3D9E2EA2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1169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2F9D89-4754-3549-91FB-94B102A56E0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9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(first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76311" y="1739805"/>
            <a:ext cx="6686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8C8CA1-93E2-9847-8A7F-259C74DB053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25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0" y="1739805"/>
            <a:ext cx="72009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</a:t>
            </a: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-2.5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2871897"/>
            <a:ext cx="3394710" cy="14903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09955">
              <a:lnSpc>
                <a:spcPts val="250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273450"/>
            <a:ext cx="668655" cy="737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2871897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633895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624369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8638" y="2871897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>
              <a:spcBef>
                <a:spcPts val="46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1.25322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)/0.0001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80645"/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=</a:t>
            </a:r>
            <a:r>
              <a:rPr sz="2000" spc="-8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-2.5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90485" y="2223237"/>
            <a:ext cx="666750" cy="637540"/>
          </a:xfrm>
          <a:custGeom>
            <a:avLst/>
            <a:gdLst/>
            <a:ahLst/>
            <a:cxnLst/>
            <a:rect l="l" t="t" r="r" b="b"/>
            <a:pathLst>
              <a:path w="666750" h="637539">
                <a:moveTo>
                  <a:pt x="666398" y="637008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59261" y="2193370"/>
            <a:ext cx="42545" cy="41275"/>
          </a:xfrm>
          <a:custGeom>
            <a:avLst/>
            <a:gdLst/>
            <a:ahLst/>
            <a:cxnLst/>
            <a:rect l="l" t="t" r="r" b="b"/>
            <a:pathLst>
              <a:path w="42545" h="41275">
                <a:moveTo>
                  <a:pt x="42099" y="18494"/>
                </a:moveTo>
                <a:lnTo>
                  <a:pt x="0" y="0"/>
                </a:lnTo>
                <a:lnTo>
                  <a:pt x="20374" y="41239"/>
                </a:lnTo>
                <a:lnTo>
                  <a:pt x="42099" y="1849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4644" y="968081"/>
            <a:ext cx="23031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(first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4643" y="1691981"/>
            <a:ext cx="2067560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1.25322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716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FFF6898-61F2-FB44-B62B-A241AB7150D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2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ImageNet Challenge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8623" y="1581102"/>
            <a:ext cx="3493272" cy="4812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823" y="3028902"/>
            <a:ext cx="3429426" cy="82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4823" y="2190702"/>
            <a:ext cx="3429000" cy="8280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4823" y="3867102"/>
            <a:ext cx="3429000" cy="7822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0727" y="4629101"/>
            <a:ext cx="3062037" cy="400099"/>
          </a:xfrm>
          <a:prstGeom prst="rect">
            <a:avLst/>
          </a:prstGeom>
        </p:spPr>
        <p:txBody>
          <a:bodyPr wrap="none" lIns="91430" tIns="45715" rIns="91430" bIns="45715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[Deng et al. CVPR 2009]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47920" y="2114502"/>
            <a:ext cx="4031310" cy="317008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~14 million labeled images, 20k classes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Images gathered from Internet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Human labels via Amazon Turk </a:t>
            </a: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Challenge: 1.2 million training images, 1000 classes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Krizhevsky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Sutskever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and G. Hinton,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  <a:hlinkClick r:id="rId6"/>
              </a:rPr>
              <a:t>ImageNet Classification with Deep Convolutional Neural Networks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NIPS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95E064-7A90-114D-A7C5-894078A7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983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(second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D4970E6-639D-164F-A5F4-1C3E177D4FA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170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6"/>
            <a:ext cx="719455" cy="14875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b="1" spc="-5" dirty="0">
                <a:solidFill>
                  <a:srgbClr val="38751C"/>
                </a:solidFill>
                <a:latin typeface="Arial"/>
                <a:cs typeface="Arial"/>
              </a:rPr>
              <a:t>0.6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8638" y="3176696"/>
            <a:ext cx="3394710" cy="14903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09955">
              <a:lnSpc>
                <a:spcPts val="2865"/>
              </a:lnSpc>
              <a:spcBef>
                <a:spcPts val="8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09955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76311" y="4635400"/>
            <a:ext cx="668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78638" y="3176696"/>
            <a:ext cx="3394710" cy="1490345"/>
          </a:xfrm>
          <a:custGeom>
            <a:avLst/>
            <a:gdLst/>
            <a:ahLst/>
            <a:cxnLst/>
            <a:rect l="l" t="t" r="r" b="b"/>
            <a:pathLst>
              <a:path w="3394709" h="1490345">
                <a:moveTo>
                  <a:pt x="0" y="0"/>
                </a:moveTo>
                <a:lnTo>
                  <a:pt x="3394493" y="0"/>
                </a:lnTo>
                <a:lnTo>
                  <a:pt x="3394493" y="1489796"/>
                </a:lnTo>
                <a:lnTo>
                  <a:pt x="0" y="148979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6281387" y="3938694"/>
            <a:ext cx="2289970" cy="53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71863" y="3929168"/>
            <a:ext cx="2309495" cy="558800"/>
          </a:xfrm>
          <a:custGeom>
            <a:avLst/>
            <a:gdLst/>
            <a:ahLst/>
            <a:cxnLst/>
            <a:rect l="l" t="t" r="r" b="b"/>
            <a:pathLst>
              <a:path w="2309495" h="558800">
                <a:moveTo>
                  <a:pt x="0" y="0"/>
                </a:moveTo>
                <a:lnTo>
                  <a:pt x="2309020" y="0"/>
                </a:lnTo>
                <a:lnTo>
                  <a:pt x="2309020" y="558573"/>
                </a:lnTo>
                <a:lnTo>
                  <a:pt x="0" y="55857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04436" y="2369594"/>
            <a:ext cx="329565" cy="665480"/>
          </a:xfrm>
          <a:custGeom>
            <a:avLst/>
            <a:gdLst/>
            <a:ahLst/>
            <a:cxnLst/>
            <a:rect l="l" t="t" r="r" b="b"/>
            <a:pathLst>
              <a:path w="329565" h="665480">
                <a:moveTo>
                  <a:pt x="329249" y="665476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185261" y="2330852"/>
            <a:ext cx="33655" cy="45720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33274" y="31767"/>
                </a:moveTo>
                <a:lnTo>
                  <a:pt x="0" y="0"/>
                </a:lnTo>
                <a:lnTo>
                  <a:pt x="5074" y="45719"/>
                </a:lnTo>
                <a:lnTo>
                  <a:pt x="33274" y="3176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4649" y="970694"/>
            <a:ext cx="89347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0"/>
            <a:r>
              <a:rPr sz="2400" b="1" spc="-5" dirty="0"/>
              <a:t>current</a:t>
            </a:r>
            <a:r>
              <a:rPr sz="2400" b="1" spc="-70" dirty="0"/>
              <a:t> </a:t>
            </a:r>
            <a:r>
              <a:rPr sz="2400" b="1" spc="-5" dirty="0"/>
              <a:t>W:</a:t>
            </a:r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79845" y="968081"/>
            <a:ext cx="279463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(second</a:t>
            </a:r>
            <a:r>
              <a:rPr sz="2400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79845" y="1691981"/>
            <a:ext cx="20847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 +</a:t>
            </a:r>
            <a:r>
              <a:rPr sz="2400" spc="-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1.25353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8638" y="3176696"/>
            <a:ext cx="3394710" cy="675185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 marL="80645">
              <a:spcBef>
                <a:spcPts val="465"/>
              </a:spcBef>
            </a:pP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(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1.25353 </a:t>
            </a:r>
            <a:r>
              <a:rPr sz="2000" dirty="0">
                <a:solidFill>
                  <a:srgbClr val="38751C"/>
                </a:solidFill>
                <a:latin typeface="Arial"/>
                <a:cs typeface="Arial"/>
              </a:rPr>
              <a:t>-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)/0.0001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80645"/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=</a:t>
            </a:r>
            <a:r>
              <a:rPr sz="2000" spc="-9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38751C"/>
                </a:solidFill>
                <a:latin typeface="Arial"/>
                <a:cs typeface="Arial"/>
              </a:rPr>
              <a:t>0.6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3064BF9-CDE1-3948-A200-CBE06400CD4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12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7194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?,…]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9845" y="968081"/>
            <a:ext cx="240474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 + h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(third</a:t>
            </a:r>
            <a:r>
              <a:rPr sz="240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prstClr val="black"/>
                </a:solidFill>
                <a:latin typeface="Arial"/>
                <a:cs typeface="Arial"/>
              </a:rPr>
              <a:t>dim)</a:t>
            </a:r>
            <a:r>
              <a:rPr sz="2400" b="1" dirty="0">
                <a:solidFill>
                  <a:prstClr val="black"/>
                </a:solidFill>
                <a:latin typeface="Arial"/>
                <a:cs typeface="Arial"/>
              </a:rPr>
              <a:t>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79845" y="1691981"/>
            <a:ext cx="198310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 +</a:t>
            </a:r>
            <a:r>
              <a:rPr sz="2400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0.0001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4089" y="942375"/>
            <a:ext cx="0" cy="4426585"/>
          </a:xfrm>
          <a:custGeom>
            <a:avLst/>
            <a:gdLst/>
            <a:ahLst/>
            <a:cxnLst/>
            <a:rect l="l" t="t" r="r" b="b"/>
            <a:pathLst>
              <a:path h="4426585">
                <a:moveTo>
                  <a:pt x="0" y="0"/>
                </a:moveTo>
                <a:lnTo>
                  <a:pt x="0" y="4426491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A141B1-9F8F-6D40-A753-E8AB33C6E7E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8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649" y="970695"/>
            <a:ext cx="8934700" cy="654655"/>
          </a:xfrm>
          <a:prstGeom prst="rect">
            <a:avLst/>
          </a:prstGeom>
        </p:spPr>
        <p:txBody>
          <a:bodyPr vert="horz" wrap="square" lIns="0" tIns="191124" rIns="0" bIns="0" rtlCol="0">
            <a:spAutoFit/>
          </a:bodyPr>
          <a:lstStyle/>
          <a:p>
            <a:pPr marL="392430"/>
            <a:r>
              <a:rPr spc="-5" dirty="0"/>
              <a:t>This is silly. The loss is just a function of</a:t>
            </a:r>
            <a:r>
              <a:rPr spc="50" dirty="0"/>
              <a:t> </a:t>
            </a:r>
            <a:r>
              <a:rPr spc="-5" dirty="0"/>
              <a:t>W:</a:t>
            </a:r>
          </a:p>
        </p:txBody>
      </p:sp>
      <p:sp>
        <p:nvSpPr>
          <p:cNvPr id="5" name="object 5"/>
          <p:cNvSpPr/>
          <p:nvPr/>
        </p:nvSpPr>
        <p:spPr>
          <a:xfrm>
            <a:off x="475299" y="2417521"/>
            <a:ext cx="4459816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299" y="2973296"/>
            <a:ext cx="2606244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598" y="1779449"/>
            <a:ext cx="3443718" cy="56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71847" y="3654870"/>
            <a:ext cx="867588" cy="3935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2448" y="3630104"/>
            <a:ext cx="66929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D1335D-6D1B-A84E-95DF-421D369E76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851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649" y="970695"/>
            <a:ext cx="8934700" cy="654655"/>
          </a:xfrm>
          <a:prstGeom prst="rect">
            <a:avLst/>
          </a:prstGeom>
        </p:spPr>
        <p:txBody>
          <a:bodyPr vert="horz" wrap="square" lIns="0" tIns="191124" rIns="0" bIns="0" rtlCol="0">
            <a:spAutoFit/>
          </a:bodyPr>
          <a:lstStyle/>
          <a:p>
            <a:pPr marL="392430"/>
            <a:r>
              <a:rPr spc="-5" dirty="0"/>
              <a:t>This is silly. The loss is just a function of</a:t>
            </a:r>
            <a:r>
              <a:rPr spc="50" dirty="0"/>
              <a:t> </a:t>
            </a:r>
            <a:r>
              <a:rPr spc="-5" dirty="0"/>
              <a:t>W:</a:t>
            </a:r>
          </a:p>
        </p:txBody>
      </p:sp>
      <p:sp>
        <p:nvSpPr>
          <p:cNvPr id="5" name="object 5"/>
          <p:cNvSpPr/>
          <p:nvPr/>
        </p:nvSpPr>
        <p:spPr>
          <a:xfrm>
            <a:off x="475299" y="2417521"/>
            <a:ext cx="4459816" cy="478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5299" y="2973296"/>
            <a:ext cx="2606244" cy="430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6598" y="1779449"/>
            <a:ext cx="3443718" cy="560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53914" y="2334098"/>
            <a:ext cx="3529267" cy="3049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64045" y="2929731"/>
            <a:ext cx="2747645" cy="1279525"/>
          </a:xfrm>
          <a:custGeom>
            <a:avLst/>
            <a:gdLst/>
            <a:ahLst/>
            <a:cxnLst/>
            <a:rect l="l" t="t" r="r" b="b"/>
            <a:pathLst>
              <a:path w="2747645" h="1279525">
                <a:moveTo>
                  <a:pt x="0" y="1279012"/>
                </a:moveTo>
                <a:lnTo>
                  <a:pt x="2747144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84639" y="2856757"/>
            <a:ext cx="183515" cy="130175"/>
          </a:xfrm>
          <a:custGeom>
            <a:avLst/>
            <a:gdLst/>
            <a:ahLst/>
            <a:cxnLst/>
            <a:rect l="l" t="t" r="r" b="b"/>
            <a:pathLst>
              <a:path w="183514" h="130175">
                <a:moveTo>
                  <a:pt x="53124" y="130027"/>
                </a:moveTo>
                <a:lnTo>
                  <a:pt x="183299" y="0"/>
                </a:lnTo>
                <a:lnTo>
                  <a:pt x="0" y="15924"/>
                </a:lnTo>
                <a:lnTo>
                  <a:pt x="53124" y="13002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71847" y="3654870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2448" y="3630105"/>
            <a:ext cx="3342640" cy="11387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0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868805"/>
            <a:r>
              <a:rPr sz="3000" spc="-5" dirty="0">
                <a:solidFill>
                  <a:prstClr val="black"/>
                </a:solidFill>
                <a:latin typeface="Arial"/>
                <a:cs typeface="Arial"/>
              </a:rPr>
              <a:t>Calculus</a:t>
            </a:r>
            <a:endParaRPr sz="3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2284021" y="5278439"/>
            <a:ext cx="867588" cy="3935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9"/>
          <p:cNvSpPr txBox="1"/>
          <p:nvPr/>
        </p:nvSpPr>
        <p:spPr>
          <a:xfrm>
            <a:off x="3274467" y="5291567"/>
            <a:ext cx="54102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=</a:t>
            </a:r>
            <a:r>
              <a:rPr sz="24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...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5AF22E-8D11-D642-B2BF-0961613287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15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576310" y="1015906"/>
            <a:ext cx="18859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gradient</a:t>
            </a:r>
            <a:r>
              <a:rPr sz="2400" b="1" spc="-6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0000FF"/>
                </a:solidFill>
                <a:latin typeface="Arial"/>
                <a:cs typeface="Arial"/>
              </a:rPr>
              <a:t>dW: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6311" y="1739805"/>
            <a:ext cx="1024255" cy="3347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[-2.5,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0.6,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0.7,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-0.5,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1.3,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-2.1,…]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0050" y="968081"/>
            <a:ext cx="154876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current</a:t>
            </a:r>
            <a:r>
              <a:rPr sz="2400" b="1" spc="-7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W: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050" y="1691981"/>
            <a:ext cx="1820545" cy="37189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[0.34,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-1.11,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0.78,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0.12,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0.55,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2.81,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-3.1,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-1.5,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50"/>
              </a:lnSpc>
            </a:pPr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0.33,…]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lnSpc>
                <a:spcPts val="2865"/>
              </a:lnSpc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loss</a:t>
            </a:r>
            <a:r>
              <a:rPr sz="24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1.25347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26795" y="921101"/>
            <a:ext cx="0" cy="4398645"/>
          </a:xfrm>
          <a:custGeom>
            <a:avLst/>
            <a:gdLst/>
            <a:ahLst/>
            <a:cxnLst/>
            <a:rect l="l" t="t" r="r" b="b"/>
            <a:pathLst>
              <a:path h="4398645">
                <a:moveTo>
                  <a:pt x="0" y="0"/>
                </a:moveTo>
                <a:lnTo>
                  <a:pt x="0" y="439829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0049" y="1973577"/>
            <a:ext cx="2023745" cy="112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dW =</a:t>
            </a:r>
            <a:r>
              <a:rPr sz="2400" spc="-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...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ts val="2850"/>
              </a:lnSpc>
              <a:spcBef>
                <a:spcPts val="105"/>
              </a:spcBef>
            </a:pP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(some</a:t>
            </a:r>
            <a:r>
              <a:rPr sz="2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function  data and</a:t>
            </a:r>
            <a:r>
              <a:rPr sz="2400" spc="-7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W)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36417" y="3311721"/>
            <a:ext cx="2172335" cy="560705"/>
          </a:xfrm>
          <a:custGeom>
            <a:avLst/>
            <a:gdLst/>
            <a:ahLst/>
            <a:cxnLst/>
            <a:rect l="l" t="t" r="r" b="b"/>
            <a:pathLst>
              <a:path w="2172335" h="560705">
                <a:moveTo>
                  <a:pt x="0" y="0"/>
                </a:moveTo>
                <a:lnTo>
                  <a:pt x="2172145" y="560223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04638" y="3856719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0" y="30449"/>
                </a:moveTo>
                <a:lnTo>
                  <a:pt x="45799" y="26024"/>
                </a:lnTo>
                <a:lnTo>
                  <a:pt x="7874" y="0"/>
                </a:lnTo>
                <a:lnTo>
                  <a:pt x="0" y="30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F3EB10B-F592-AA49-9983-1C8163C4063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3535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Denoted as (diff notations):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how does the loss change as a function of the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want to change the weights in such a way that makes the loss decrease as fast as possible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/>
          <a:srcRect r="80363"/>
          <a:stretch/>
        </p:blipFill>
        <p:spPr>
          <a:xfrm>
            <a:off x="5998778" y="914400"/>
            <a:ext cx="961696" cy="1032743"/>
          </a:xfrm>
          <a:prstGeom prst="rect">
            <a:avLst/>
          </a:prstGeom>
        </p:spPr>
      </p:pic>
      <p:sp>
        <p:nvSpPr>
          <p:cNvPr id="5" name="object 8"/>
          <p:cNvSpPr/>
          <p:nvPr/>
        </p:nvSpPr>
        <p:spPr>
          <a:xfrm>
            <a:off x="7391343" y="1233972"/>
            <a:ext cx="867588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commons/thumb/d/d2/Tangent-calculus.svg/823px-Tangent-calculus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767020"/>
            <a:ext cx="3942639" cy="28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6560175" y="1152412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F10D94-F673-AB4A-9DED-E36C6545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58923" y="2329886"/>
            <a:ext cx="2900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241000" y="2068905"/>
            <a:ext cx="4662001" cy="1188259"/>
            <a:chOff x="2241000" y="2210799"/>
            <a:chExt cx="4662001" cy="118825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1000" y="2210799"/>
              <a:ext cx="4662001" cy="69984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4374929" y="2825687"/>
              <a:ext cx="1544012" cy="573371"/>
              <a:chOff x="4469525" y="2754740"/>
              <a:chExt cx="1544012" cy="573371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4469525" y="2958779"/>
                <a:ext cx="1544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Learning rate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 bwMode="auto">
              <a:xfrm flipV="1">
                <a:off x="5218386" y="2754740"/>
                <a:ext cx="0" cy="27498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13" name="Group 12"/>
            <p:cNvGrpSpPr/>
            <p:nvPr/>
          </p:nvGrpSpPr>
          <p:grpSpPr>
            <a:xfrm>
              <a:off x="2648843" y="2654560"/>
              <a:ext cx="689035" cy="552112"/>
              <a:chOff x="2648843" y="2693975"/>
              <a:chExt cx="689035" cy="552112"/>
            </a:xfrm>
          </p:grpSpPr>
          <p:cxnSp>
            <p:nvCxnSpPr>
              <p:cNvPr id="11" name="Straight Arrow Connector 10"/>
              <p:cNvCxnSpPr/>
              <p:nvPr/>
            </p:nvCxnSpPr>
            <p:spPr bwMode="auto">
              <a:xfrm flipV="1">
                <a:off x="3003332" y="2693975"/>
                <a:ext cx="0" cy="26161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2648843" y="2876755"/>
                <a:ext cx="689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Time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0" y="6604084"/>
            <a:ext cx="1879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25215" y="3496663"/>
            <a:ext cx="8048297" cy="2965528"/>
            <a:chOff x="409903" y="3638557"/>
            <a:chExt cx="8048297" cy="2965528"/>
          </a:xfrm>
        </p:grpSpPr>
        <p:grpSp>
          <p:nvGrpSpPr>
            <p:cNvPr id="10" name="Group 9"/>
            <p:cNvGrpSpPr/>
            <p:nvPr/>
          </p:nvGrpSpPr>
          <p:grpSpPr>
            <a:xfrm>
              <a:off x="685800" y="3727214"/>
              <a:ext cx="7772400" cy="2743632"/>
              <a:chOff x="-1461888" y="1274330"/>
              <a:chExt cx="11527324" cy="4069108"/>
            </a:xfrm>
          </p:grpSpPr>
          <p:sp>
            <p:nvSpPr>
              <p:cNvPr id="14" name="object 4"/>
              <p:cNvSpPr/>
              <p:nvPr/>
            </p:nvSpPr>
            <p:spPr>
              <a:xfrm>
                <a:off x="3100369" y="1532698"/>
                <a:ext cx="2943219" cy="291464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object 5"/>
              <p:cNvSpPr/>
              <p:nvPr/>
            </p:nvSpPr>
            <p:spPr>
              <a:xfrm>
                <a:off x="5218915" y="4111893"/>
                <a:ext cx="161988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619884">
                    <a:moveTo>
                      <a:pt x="1619696" y="0"/>
                    </a:moveTo>
                    <a:lnTo>
                      <a:pt x="0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6" name="object 6"/>
              <p:cNvSpPr/>
              <p:nvPr/>
            </p:nvSpPr>
            <p:spPr>
              <a:xfrm>
                <a:off x="5132465" y="4080418"/>
                <a:ext cx="86995" cy="63500"/>
              </a:xfrm>
              <a:custGeom>
                <a:avLst/>
                <a:gdLst/>
                <a:ahLst/>
                <a:cxnLst/>
                <a:rect l="l" t="t" r="r" b="b"/>
                <a:pathLst>
                  <a:path w="86995" h="63500">
                    <a:moveTo>
                      <a:pt x="86449" y="0"/>
                    </a:moveTo>
                    <a:lnTo>
                      <a:pt x="0" y="31474"/>
                    </a:lnTo>
                    <a:lnTo>
                      <a:pt x="86449" y="62949"/>
                    </a:lnTo>
                    <a:lnTo>
                      <a:pt x="86449" y="0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object 7"/>
              <p:cNvSpPr txBox="1"/>
              <p:nvPr/>
            </p:nvSpPr>
            <p:spPr>
              <a:xfrm>
                <a:off x="7047236" y="4078876"/>
                <a:ext cx="3018200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original</a:t>
                </a:r>
                <a:r>
                  <a:rPr kumimoji="0" sz="2400" b="0" i="0" u="none" strike="noStrike" kern="1200" cap="none" spc="-6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8" name="object 8"/>
              <p:cNvSpPr/>
              <p:nvPr/>
            </p:nvSpPr>
            <p:spPr>
              <a:xfrm>
                <a:off x="1491698" y="4058694"/>
                <a:ext cx="2901315" cy="634365"/>
              </a:xfrm>
              <a:custGeom>
                <a:avLst/>
                <a:gdLst/>
                <a:ahLst/>
                <a:cxnLst/>
                <a:rect l="l" t="t" r="r" b="b"/>
                <a:pathLst>
                  <a:path w="2901315" h="634364">
                    <a:moveTo>
                      <a:pt x="0" y="634373"/>
                    </a:moveTo>
                    <a:lnTo>
                      <a:pt x="2900944" y="0"/>
                    </a:lnTo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object 9"/>
              <p:cNvSpPr/>
              <p:nvPr/>
            </p:nvSpPr>
            <p:spPr>
              <a:xfrm>
                <a:off x="4385916" y="4027943"/>
                <a:ext cx="91440" cy="61594"/>
              </a:xfrm>
              <a:custGeom>
                <a:avLst/>
                <a:gdLst/>
                <a:ahLst/>
                <a:cxnLst/>
                <a:rect l="l" t="t" r="r" b="b"/>
                <a:pathLst>
                  <a:path w="91439" h="61594">
                    <a:moveTo>
                      <a:pt x="13424" y="61474"/>
                    </a:moveTo>
                    <a:lnTo>
                      <a:pt x="91174" y="12274"/>
                    </a:lnTo>
                    <a:lnTo>
                      <a:pt x="0" y="0"/>
                    </a:lnTo>
                    <a:lnTo>
                      <a:pt x="13424" y="61474"/>
                    </a:lnTo>
                    <a:close/>
                  </a:path>
                </a:pathLst>
              </a:custGeom>
              <a:ln w="19049">
                <a:solidFill>
                  <a:srgbClr val="666666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object 10"/>
              <p:cNvSpPr txBox="1"/>
              <p:nvPr/>
            </p:nvSpPr>
            <p:spPr>
              <a:xfrm>
                <a:off x="-1461888" y="4795678"/>
                <a:ext cx="5318142" cy="54776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negative gradient</a:t>
                </a:r>
                <a:r>
                  <a:rPr kumimoji="0" sz="2400" b="0" i="0" u="none" strike="noStrike" kern="1200" cap="none" spc="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sz="24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direction</a:t>
                </a:r>
                <a:endParaRPr kumimoji="0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1" name="object 11"/>
              <p:cNvSpPr/>
              <p:nvPr/>
            </p:nvSpPr>
            <p:spPr>
              <a:xfrm>
                <a:off x="3100018" y="4560242"/>
                <a:ext cx="3248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3248660">
                    <a:moveTo>
                      <a:pt x="0" y="0"/>
                    </a:moveTo>
                    <a:lnTo>
                      <a:pt x="3248543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2" name="object 12"/>
              <p:cNvSpPr/>
              <p:nvPr/>
            </p:nvSpPr>
            <p:spPr>
              <a:xfrm>
                <a:off x="6348563" y="4544517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49"/>
                    </a:moveTo>
                    <a:lnTo>
                      <a:pt x="43224" y="15724"/>
                    </a:lnTo>
                    <a:lnTo>
                      <a:pt x="0" y="0"/>
                    </a:lnTo>
                    <a:lnTo>
                      <a:pt x="0" y="31449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3" name="object 13"/>
              <p:cNvSpPr txBox="1"/>
              <p:nvPr/>
            </p:nvSpPr>
            <p:spPr>
              <a:xfrm>
                <a:off x="5396661" y="4576649"/>
                <a:ext cx="1024096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W_1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4"/>
              <p:cNvSpPr/>
              <p:nvPr/>
            </p:nvSpPr>
            <p:spPr>
              <a:xfrm>
                <a:off x="3032493" y="1403799"/>
                <a:ext cx="0" cy="3156585"/>
              </a:xfrm>
              <a:custGeom>
                <a:avLst/>
                <a:gdLst/>
                <a:ahLst/>
                <a:cxnLst/>
                <a:rect l="l" t="t" r="r" b="b"/>
                <a:pathLst>
                  <a:path h="3156585">
                    <a:moveTo>
                      <a:pt x="0" y="3156443"/>
                    </a:moveTo>
                    <a:lnTo>
                      <a:pt x="0" y="0"/>
                    </a:lnTo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object 15"/>
              <p:cNvSpPr/>
              <p:nvPr/>
            </p:nvSpPr>
            <p:spPr>
              <a:xfrm>
                <a:off x="3016768" y="1360574"/>
                <a:ext cx="31750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31750" h="43815">
                    <a:moveTo>
                      <a:pt x="31449" y="43224"/>
                    </a:moveTo>
                    <a:lnTo>
                      <a:pt x="15724" y="0"/>
                    </a:lnTo>
                    <a:lnTo>
                      <a:pt x="0" y="43224"/>
                    </a:lnTo>
                    <a:lnTo>
                      <a:pt x="31449" y="43224"/>
                    </a:lnTo>
                    <a:close/>
                  </a:path>
                </a:pathLst>
              </a:custGeom>
              <a:ln w="952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6" name="object 16"/>
              <p:cNvSpPr txBox="1"/>
              <p:nvPr/>
            </p:nvSpPr>
            <p:spPr>
              <a:xfrm>
                <a:off x="1975267" y="1274330"/>
                <a:ext cx="852354" cy="41082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0" i="0" u="none" strike="noStrike" kern="1200" cap="none" spc="-5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W_2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09903" y="3638557"/>
              <a:ext cx="7709338" cy="296552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6" name="Right Brace 5">
            <a:extLst>
              <a:ext uri="{FF2B5EF4-FFF2-40B4-BE49-F238E27FC236}">
                <a16:creationId xmlns:a16="http://schemas.microsoft.com/office/drawing/2014/main" id="{1BB066DB-D39A-40F2-84BE-9FB7AA2BE44F}"/>
              </a:ext>
            </a:extLst>
          </p:cNvPr>
          <p:cNvSpPr/>
          <p:nvPr/>
        </p:nvSpPr>
        <p:spPr bwMode="auto">
          <a:xfrm rot="16200000">
            <a:off x="5815337" y="1296476"/>
            <a:ext cx="413824" cy="1630872"/>
          </a:xfrm>
          <a:prstGeom prst="rightBrace">
            <a:avLst>
              <a:gd name="adj1" fmla="val 8333"/>
              <a:gd name="adj2" fmla="val 64194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0A66D44D-4A2E-7B45-BBEA-1C74D9A3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80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Iteratively </a:t>
            </a:r>
            <a:r>
              <a:rPr lang="en-US" i="1" dirty="0"/>
              <a:t>subtract </a:t>
            </a:r>
            <a:r>
              <a:rPr lang="en-US" dirty="0"/>
              <a:t>the gradient with respect to the model parameters (w)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we’re moving in a direction opposite to the gradient of  the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I.e. we’re moving towards </a:t>
            </a:r>
            <a:r>
              <a:rPr lang="en-US" i="1" dirty="0"/>
              <a:t>smaller </a:t>
            </a:r>
            <a:r>
              <a:rPr lang="en-US" dirty="0"/>
              <a:t>loss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96CFBC-350E-034F-AF6D-2F125B0F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510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Mini-batch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classic gradient descent, we compute the gradient from the loss for all training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Could also only use </a:t>
            </a:r>
            <a:r>
              <a:rPr lang="en-US" i="1" dirty="0"/>
              <a:t>some</a:t>
            </a:r>
            <a:r>
              <a:rPr lang="en-US" dirty="0"/>
              <a:t> of the data for each gradient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cycle through all the training examples multiple times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time we’ve cycled through all of them once is called an ‘epoch’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Allows faster training (e.g. on GPUs), parallelization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A427B7-CA38-8F4B-8B95-FA777414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9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ImageNet Challenge 2012</a:t>
            </a:r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/>
          <a:srcRect t="7061" b="34445"/>
          <a:stretch/>
        </p:blipFill>
        <p:spPr>
          <a:xfrm>
            <a:off x="0" y="3272114"/>
            <a:ext cx="9144000" cy="26714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5142" y="956608"/>
            <a:ext cx="8528858" cy="2000538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342865" marR="0" lvl="0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AlexNet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: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Similar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framework</a:t>
            </a:r>
            <a:r>
              <a: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to LeCun’98 but: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Bigger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model (7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hidden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layers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, 650,000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units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,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60,000,000 params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)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More data (10</a:t>
            </a:r>
            <a:r>
              <a:rPr kumimoji="0" lang="fr-FR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6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vs. 10</a:t>
            </a:r>
            <a:r>
              <a:rPr kumimoji="0" lang="fr-FR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3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images)</a:t>
            </a: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GPU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implementation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(50x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speedup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over CPU)</a:t>
            </a:r>
          </a:p>
          <a:p>
            <a:pPr marL="1257265" marR="0" lvl="2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Trained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on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two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GPUs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for a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week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dobe Caslon Pro"/>
            </a:endParaRPr>
          </a:p>
          <a:p>
            <a:pPr marL="800065" marR="0" lvl="1" indent="-342865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Better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regularization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 for training (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DropOut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dobe Caslon Pro"/>
              </a:rPr>
              <a:t>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dobe Caslon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2399" y="6059269"/>
            <a:ext cx="922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A.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Krizhevsky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I.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Sutskever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and G. Hinton,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  <a:hlinkClick r:id="rId4"/>
              </a:rPr>
              <a:t>ImageNet Classification with Deep Convolutional Neural Networks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, NIPS 2012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Adapted from 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157698" name="Picture 2" descr="Image result for yann lecu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290" y="160064"/>
            <a:ext cx="1082784" cy="108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700" name="Picture 4" descr="Image result for alex krizhevsk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952" y="1805540"/>
            <a:ext cx="1934122" cy="128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1931939-6F3A-6748-887B-EC60D1C9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9995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27640" y="1613960"/>
            <a:ext cx="4371966" cy="3943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4225" y="1877234"/>
            <a:ext cx="4405491" cy="3522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Learning rate selection</a:t>
            </a:r>
          </a:p>
        </p:txBody>
      </p:sp>
      <p:sp>
        <p:nvSpPr>
          <p:cNvPr id="10" name="object 6"/>
          <p:cNvSpPr txBox="1">
            <a:spLocks/>
          </p:cNvSpPr>
          <p:nvPr/>
        </p:nvSpPr>
        <p:spPr bwMode="auto">
          <a:xfrm>
            <a:off x="4830686" y="1338742"/>
            <a:ext cx="4278630" cy="285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2700"/>
            <a:r>
              <a:rPr lang="en-US" sz="1800" kern="0" spc="-5"/>
              <a:t>The effects of step size (or “learning</a:t>
            </a:r>
            <a:r>
              <a:rPr lang="en-US" sz="1800" kern="0" spc="65"/>
              <a:t> </a:t>
            </a:r>
            <a:r>
              <a:rPr lang="en-US" sz="1800" kern="0" spc="-5"/>
              <a:t>rate”)</a:t>
            </a:r>
            <a:endParaRPr lang="en-US" sz="1800" kern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A33F462-74F1-9746-839B-0B3676D7F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33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Gradient descent in multi-layer 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We’ll update weights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Move in direction opposite to gradient: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update the weights at all 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Answer: backpropagation of error from higher layers to lower 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41000" y="2210799"/>
            <a:ext cx="4662001" cy="6998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8212A-EB55-A049-BC44-953B7996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704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51" name="Line 23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1" name="Line 43"/>
          <p:cNvSpPr>
            <a:spLocks noChangeShapeType="1"/>
          </p:cNvSpPr>
          <p:nvPr/>
        </p:nvSpPr>
        <p:spPr bwMode="auto">
          <a:xfrm flipH="1">
            <a:off x="3443288" y="3171825"/>
            <a:ext cx="498475" cy="10398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 dirty="0"/>
              <a:t>First calculate error of output units and use this to change the top layer of weights.</a:t>
            </a:r>
          </a:p>
        </p:txBody>
      </p:sp>
      <p:sp>
        <p:nvSpPr>
          <p:cNvPr id="252933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2934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2935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2936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7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8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39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0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1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2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3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4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5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6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7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8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49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0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2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3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4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5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6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7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8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59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0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1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2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5" name="Oval 37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6" name="Oval 38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9" name="Oval 41"/>
          <p:cNvSpPr>
            <a:spLocks noChangeArrowheads="1"/>
          </p:cNvSpPr>
          <p:nvPr/>
        </p:nvSpPr>
        <p:spPr bwMode="auto">
          <a:xfrm>
            <a:off x="3836988" y="3055938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2" name="Line 44"/>
          <p:cNvSpPr>
            <a:spLocks noChangeShapeType="1"/>
          </p:cNvSpPr>
          <p:nvPr/>
        </p:nvSpPr>
        <p:spPr bwMode="auto">
          <a:xfrm>
            <a:off x="3978275" y="3208338"/>
            <a:ext cx="355600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3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3" name="Line 45"/>
          <p:cNvSpPr>
            <a:spLocks noChangeShapeType="1"/>
          </p:cNvSpPr>
          <p:nvPr/>
        </p:nvSpPr>
        <p:spPr bwMode="auto">
          <a:xfrm>
            <a:off x="3967163" y="3184525"/>
            <a:ext cx="1257300" cy="9921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64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2970" name="Text Box 42"/>
          <p:cNvSpPr txBox="1">
            <a:spLocks noChangeArrowheads="1"/>
          </p:cNvSpPr>
          <p:nvPr/>
        </p:nvSpPr>
        <p:spPr bwMode="auto">
          <a:xfrm>
            <a:off x="711504" y="3356992"/>
            <a:ext cx="2357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186147" y="4019715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E1A96-70D5-45AE-A11F-93F1407E376C}"/>
              </a:ext>
            </a:extLst>
          </p:cNvPr>
          <p:cNvSpPr txBox="1"/>
          <p:nvPr/>
        </p:nvSpPr>
        <p:spPr>
          <a:xfrm>
            <a:off x="7108723" y="327414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30000" dirty="0"/>
              <a:t>(2)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E7B75F-7B03-449B-B003-CB6D80BAAD59}"/>
              </a:ext>
            </a:extLst>
          </p:cNvPr>
          <p:cNvSpPr txBox="1"/>
          <p:nvPr/>
        </p:nvSpPr>
        <p:spPr>
          <a:xfrm>
            <a:off x="7108723" y="460402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baseline="30000" dirty="0"/>
              <a:t>(1)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CF612CF-4E2B-F24E-A1DF-84A0CFD97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2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971" grpId="0" animBg="1"/>
      <p:bldP spid="252969" grpId="0" animBg="1"/>
      <p:bldP spid="252972" grpId="0" animBg="1"/>
      <p:bldP spid="252973" grpId="0" animBg="1"/>
      <p:bldP spid="25297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5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3957" name="Rectangle 5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Next calculate error for hidden units based on errors on the output units it feeds into.</a:t>
            </a:r>
          </a:p>
        </p:txBody>
      </p:sp>
      <p:sp>
        <p:nvSpPr>
          <p:cNvPr id="253958" name="Text Box 6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3959" name="Text Box 7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3960" name="Text Box 8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3961" name="Line 9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2" name="Line 10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3" name="Line 11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4" name="Line 12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5" name="Line 13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6" name="Line 14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7" name="Line 15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8" name="Line 16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69" name="Line 17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0" name="Line 18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1" name="Line 19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2" name="Line 20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3" name="Line 21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4" name="Line 22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5" name="Line 23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6" name="Line 24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7" name="Line 25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8" name="Line 26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79" name="Line 27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0" name="Line 28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1" name="Oval 29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2" name="Oval 30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3" name="Oval 31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4" name="Oval 32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5" name="Oval 33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6" name="Oval 34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0" name="Oval 38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2" name="Oval 40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4" name="Oval 42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98" name="Text Box 46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0" name="Line 48"/>
          <p:cNvSpPr>
            <a:spLocks noChangeShapeType="1"/>
          </p:cNvSpPr>
          <p:nvPr/>
        </p:nvSpPr>
        <p:spPr bwMode="auto">
          <a:xfrm flipH="1">
            <a:off x="3419475" y="3186113"/>
            <a:ext cx="498475" cy="10398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1" name="Line 49"/>
          <p:cNvSpPr>
            <a:spLocks noChangeShapeType="1"/>
          </p:cNvSpPr>
          <p:nvPr/>
        </p:nvSpPr>
        <p:spPr bwMode="auto">
          <a:xfrm flipH="1">
            <a:off x="3481388" y="3173413"/>
            <a:ext cx="1303337" cy="10144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8" name="Oval 36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3987" name="Oval 35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2" name="Oval 50"/>
          <p:cNvSpPr>
            <a:spLocks noChangeArrowheads="1"/>
          </p:cNvSpPr>
          <p:nvPr/>
        </p:nvSpPr>
        <p:spPr bwMode="auto">
          <a:xfrm>
            <a:off x="3829050" y="306070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003" name="Oval 51"/>
          <p:cNvSpPr>
            <a:spLocks noChangeArrowheads="1"/>
          </p:cNvSpPr>
          <p:nvPr/>
        </p:nvSpPr>
        <p:spPr bwMode="auto">
          <a:xfrm>
            <a:off x="4662488" y="3054350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F57606-8BCF-F944-A481-4D0C6272A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1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90" grpId="0" animBg="1"/>
      <p:bldP spid="254000" grpId="0" animBg="1"/>
      <p:bldP spid="254001" grpId="0" animBg="1"/>
      <p:bldP spid="254002" grpId="0" animBg="1"/>
      <p:bldP spid="25400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Line 2"/>
          <p:cNvSpPr>
            <a:spLocks noChangeShapeType="1"/>
          </p:cNvSpPr>
          <p:nvPr/>
        </p:nvSpPr>
        <p:spPr bwMode="auto">
          <a:xfrm flipH="1">
            <a:off x="3425825" y="3165475"/>
            <a:ext cx="498475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Backpropagation: Graphic example</a:t>
            </a:r>
          </a:p>
        </p:txBody>
      </p:sp>
      <p:sp>
        <p:nvSpPr>
          <p:cNvPr id="254980" name="Rectangle 4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1116013"/>
          </a:xfrm>
        </p:spPr>
        <p:txBody>
          <a:bodyPr/>
          <a:lstStyle/>
          <a:p>
            <a:r>
              <a:rPr lang="en-US" altLang="en-US" sz="2800"/>
              <a:t>Finally update bottom layer of weights based on errors calculated for hidden units.</a:t>
            </a:r>
          </a:p>
        </p:txBody>
      </p:sp>
      <p:sp>
        <p:nvSpPr>
          <p:cNvPr id="254981" name="Text Box 5"/>
          <p:cNvSpPr txBox="1">
            <a:spLocks noChangeArrowheads="1"/>
          </p:cNvSpPr>
          <p:nvPr/>
        </p:nvSpPr>
        <p:spPr bwMode="auto">
          <a:xfrm>
            <a:off x="5094288" y="2881313"/>
            <a:ext cx="828675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output</a:t>
            </a:r>
          </a:p>
        </p:txBody>
      </p:sp>
      <p:sp>
        <p:nvSpPr>
          <p:cNvPr id="254982" name="Text Box 6"/>
          <p:cNvSpPr txBox="1">
            <a:spLocks noChangeArrowheads="1"/>
          </p:cNvSpPr>
          <p:nvPr/>
        </p:nvSpPr>
        <p:spPr bwMode="auto">
          <a:xfrm>
            <a:off x="5494338" y="3984625"/>
            <a:ext cx="871537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hidden</a:t>
            </a:r>
          </a:p>
        </p:txBody>
      </p:sp>
      <p:sp>
        <p:nvSpPr>
          <p:cNvPr id="254983" name="Text Box 7"/>
          <p:cNvSpPr txBox="1">
            <a:spLocks noChangeArrowheads="1"/>
          </p:cNvSpPr>
          <p:nvPr/>
        </p:nvSpPr>
        <p:spPr bwMode="auto">
          <a:xfrm>
            <a:off x="6057900" y="5064125"/>
            <a:ext cx="703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input</a:t>
            </a:r>
          </a:p>
        </p:txBody>
      </p:sp>
      <p:sp>
        <p:nvSpPr>
          <p:cNvPr id="254984" name="Line 8"/>
          <p:cNvSpPr>
            <a:spLocks noChangeShapeType="1"/>
          </p:cNvSpPr>
          <p:nvPr/>
        </p:nvSpPr>
        <p:spPr bwMode="auto">
          <a:xfrm flipH="1">
            <a:off x="3117850" y="4205288"/>
            <a:ext cx="284163" cy="1090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5" name="Line 9"/>
          <p:cNvSpPr>
            <a:spLocks noChangeShapeType="1"/>
          </p:cNvSpPr>
          <p:nvPr/>
        </p:nvSpPr>
        <p:spPr bwMode="auto">
          <a:xfrm>
            <a:off x="3425825" y="4232275"/>
            <a:ext cx="379413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6" name="Line 10"/>
          <p:cNvSpPr>
            <a:spLocks noChangeShapeType="1"/>
          </p:cNvSpPr>
          <p:nvPr/>
        </p:nvSpPr>
        <p:spPr bwMode="auto">
          <a:xfrm>
            <a:off x="3425825" y="4259263"/>
            <a:ext cx="973138" cy="9604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7" name="Line 11"/>
          <p:cNvSpPr>
            <a:spLocks noChangeShapeType="1"/>
          </p:cNvSpPr>
          <p:nvPr/>
        </p:nvSpPr>
        <p:spPr bwMode="auto">
          <a:xfrm>
            <a:off x="3425825" y="4281488"/>
            <a:ext cx="1682750" cy="10144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8" name="Line 12"/>
          <p:cNvSpPr>
            <a:spLocks noChangeShapeType="1"/>
          </p:cNvSpPr>
          <p:nvPr/>
        </p:nvSpPr>
        <p:spPr bwMode="auto">
          <a:xfrm>
            <a:off x="3425825" y="4281488"/>
            <a:ext cx="23733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89" name="Line 13"/>
          <p:cNvSpPr>
            <a:spLocks noChangeShapeType="1"/>
          </p:cNvSpPr>
          <p:nvPr/>
        </p:nvSpPr>
        <p:spPr bwMode="auto">
          <a:xfrm flipH="1">
            <a:off x="3117850" y="4232275"/>
            <a:ext cx="11620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0" name="Line 14"/>
          <p:cNvSpPr>
            <a:spLocks noChangeShapeType="1"/>
          </p:cNvSpPr>
          <p:nvPr/>
        </p:nvSpPr>
        <p:spPr bwMode="auto">
          <a:xfrm flipH="1">
            <a:off x="3781425" y="4205288"/>
            <a:ext cx="522288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1" name="Line 15"/>
          <p:cNvSpPr>
            <a:spLocks noChangeShapeType="1"/>
          </p:cNvSpPr>
          <p:nvPr/>
        </p:nvSpPr>
        <p:spPr bwMode="auto">
          <a:xfrm>
            <a:off x="4303713" y="4179888"/>
            <a:ext cx="1174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2" name="Line 16"/>
          <p:cNvSpPr>
            <a:spLocks noChangeShapeType="1"/>
          </p:cNvSpPr>
          <p:nvPr/>
        </p:nvSpPr>
        <p:spPr bwMode="auto">
          <a:xfrm>
            <a:off x="4327525" y="4205288"/>
            <a:ext cx="808038" cy="1068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3" name="Line 17"/>
          <p:cNvSpPr>
            <a:spLocks noChangeShapeType="1"/>
          </p:cNvSpPr>
          <p:nvPr/>
        </p:nvSpPr>
        <p:spPr bwMode="auto">
          <a:xfrm>
            <a:off x="4327525" y="4281488"/>
            <a:ext cx="1446213" cy="938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4" name="Line 18"/>
          <p:cNvSpPr>
            <a:spLocks noChangeShapeType="1"/>
          </p:cNvSpPr>
          <p:nvPr/>
        </p:nvSpPr>
        <p:spPr bwMode="auto">
          <a:xfrm flipH="1">
            <a:off x="3141663" y="4232275"/>
            <a:ext cx="199390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5" name="Line 19"/>
          <p:cNvSpPr>
            <a:spLocks noChangeShapeType="1"/>
          </p:cNvSpPr>
          <p:nvPr/>
        </p:nvSpPr>
        <p:spPr bwMode="auto">
          <a:xfrm flipH="1">
            <a:off x="3781425" y="4232275"/>
            <a:ext cx="1327150" cy="104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6" name="Line 20"/>
          <p:cNvSpPr>
            <a:spLocks noChangeShapeType="1"/>
          </p:cNvSpPr>
          <p:nvPr/>
        </p:nvSpPr>
        <p:spPr bwMode="auto">
          <a:xfrm flipH="1">
            <a:off x="4445000" y="4259263"/>
            <a:ext cx="714375" cy="987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7" name="Line 21"/>
          <p:cNvSpPr>
            <a:spLocks noChangeShapeType="1"/>
          </p:cNvSpPr>
          <p:nvPr/>
        </p:nvSpPr>
        <p:spPr bwMode="auto">
          <a:xfrm flipH="1">
            <a:off x="5062538" y="4179888"/>
            <a:ext cx="14287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8" name="Line 22"/>
          <p:cNvSpPr>
            <a:spLocks noChangeShapeType="1"/>
          </p:cNvSpPr>
          <p:nvPr/>
        </p:nvSpPr>
        <p:spPr bwMode="auto">
          <a:xfrm>
            <a:off x="5181600" y="4205288"/>
            <a:ext cx="546100" cy="992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4999" name="Line 23"/>
          <p:cNvSpPr>
            <a:spLocks noChangeShapeType="1"/>
          </p:cNvSpPr>
          <p:nvPr/>
        </p:nvSpPr>
        <p:spPr bwMode="auto">
          <a:xfrm>
            <a:off x="3948113" y="3165475"/>
            <a:ext cx="355600" cy="10398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0" name="Line 24"/>
          <p:cNvSpPr>
            <a:spLocks noChangeShapeType="1"/>
          </p:cNvSpPr>
          <p:nvPr/>
        </p:nvSpPr>
        <p:spPr bwMode="auto">
          <a:xfrm>
            <a:off x="3924300" y="3165475"/>
            <a:ext cx="1257300" cy="992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1" name="Line 25"/>
          <p:cNvSpPr>
            <a:spLocks noChangeShapeType="1"/>
          </p:cNvSpPr>
          <p:nvPr/>
        </p:nvSpPr>
        <p:spPr bwMode="auto">
          <a:xfrm flipH="1">
            <a:off x="3425825" y="3190875"/>
            <a:ext cx="1303338" cy="10144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2" name="Line 26"/>
          <p:cNvSpPr>
            <a:spLocks noChangeShapeType="1"/>
          </p:cNvSpPr>
          <p:nvPr/>
        </p:nvSpPr>
        <p:spPr bwMode="auto">
          <a:xfrm flipH="1">
            <a:off x="4279900" y="3190875"/>
            <a:ext cx="449263" cy="966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3" name="Line 27"/>
          <p:cNvSpPr>
            <a:spLocks noChangeShapeType="1"/>
          </p:cNvSpPr>
          <p:nvPr/>
        </p:nvSpPr>
        <p:spPr bwMode="auto">
          <a:xfrm>
            <a:off x="4754563" y="3216275"/>
            <a:ext cx="404812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9" name="Oval 33"/>
          <p:cNvSpPr>
            <a:spLocks noChangeArrowheads="1"/>
          </p:cNvSpPr>
          <p:nvPr/>
        </p:nvSpPr>
        <p:spPr bwMode="auto">
          <a:xfrm>
            <a:off x="3336925" y="40798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0" name="Oval 34"/>
          <p:cNvSpPr>
            <a:spLocks noChangeArrowheads="1"/>
          </p:cNvSpPr>
          <p:nvPr/>
        </p:nvSpPr>
        <p:spPr bwMode="auto">
          <a:xfrm>
            <a:off x="3336925" y="4067175"/>
            <a:ext cx="212725" cy="25400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1" name="Oval 35"/>
          <p:cNvSpPr>
            <a:spLocks noChangeArrowheads="1"/>
          </p:cNvSpPr>
          <p:nvPr/>
        </p:nvSpPr>
        <p:spPr bwMode="auto">
          <a:xfrm>
            <a:off x="4203700" y="40798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2" name="Oval 36"/>
          <p:cNvSpPr>
            <a:spLocks noChangeArrowheads="1"/>
          </p:cNvSpPr>
          <p:nvPr/>
        </p:nvSpPr>
        <p:spPr bwMode="auto">
          <a:xfrm>
            <a:off x="5072063" y="40798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3" name="Text Box 37"/>
          <p:cNvSpPr txBox="1">
            <a:spLocks noChangeArrowheads="1"/>
          </p:cNvSpPr>
          <p:nvPr/>
        </p:nvSpPr>
        <p:spPr bwMode="auto">
          <a:xfrm>
            <a:off x="823913" y="374491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7" name="Oval 41"/>
          <p:cNvSpPr>
            <a:spLocks noChangeArrowheads="1"/>
          </p:cNvSpPr>
          <p:nvPr/>
        </p:nvSpPr>
        <p:spPr bwMode="auto">
          <a:xfrm>
            <a:off x="4673600" y="3051175"/>
            <a:ext cx="214313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18" name="Oval 42"/>
          <p:cNvSpPr>
            <a:spLocks noChangeArrowheads="1"/>
          </p:cNvSpPr>
          <p:nvPr/>
        </p:nvSpPr>
        <p:spPr bwMode="auto">
          <a:xfrm>
            <a:off x="3830638" y="3051175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1" name="Line 45"/>
          <p:cNvSpPr>
            <a:spLocks noChangeShapeType="1"/>
          </p:cNvSpPr>
          <p:nvPr/>
        </p:nvSpPr>
        <p:spPr bwMode="auto">
          <a:xfrm flipH="1">
            <a:off x="3124200" y="4211638"/>
            <a:ext cx="284163" cy="1090612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2" name="Line 46"/>
          <p:cNvSpPr>
            <a:spLocks noChangeShapeType="1"/>
          </p:cNvSpPr>
          <p:nvPr/>
        </p:nvSpPr>
        <p:spPr bwMode="auto">
          <a:xfrm>
            <a:off x="3419475" y="4264025"/>
            <a:ext cx="379413" cy="1041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4" name="Oval 28"/>
          <p:cNvSpPr>
            <a:spLocks noChangeArrowheads="1"/>
          </p:cNvSpPr>
          <p:nvPr/>
        </p:nvSpPr>
        <p:spPr bwMode="auto">
          <a:xfrm>
            <a:off x="3049588" y="5183188"/>
            <a:ext cx="214312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5" name="Oval 29"/>
          <p:cNvSpPr>
            <a:spLocks noChangeArrowheads="1"/>
          </p:cNvSpPr>
          <p:nvPr/>
        </p:nvSpPr>
        <p:spPr bwMode="auto">
          <a:xfrm>
            <a:off x="3703638" y="5172075"/>
            <a:ext cx="214312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3" name="Line 47"/>
          <p:cNvSpPr>
            <a:spLocks noChangeShapeType="1"/>
          </p:cNvSpPr>
          <p:nvPr/>
        </p:nvSpPr>
        <p:spPr bwMode="auto">
          <a:xfrm>
            <a:off x="3479800" y="4313238"/>
            <a:ext cx="973138" cy="9604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4" name="Line 48"/>
          <p:cNvSpPr>
            <a:spLocks noChangeShapeType="1"/>
          </p:cNvSpPr>
          <p:nvPr/>
        </p:nvSpPr>
        <p:spPr bwMode="auto">
          <a:xfrm>
            <a:off x="3468688" y="4298950"/>
            <a:ext cx="1682750" cy="10144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5" name="Line 49"/>
          <p:cNvSpPr>
            <a:spLocks noChangeShapeType="1"/>
          </p:cNvSpPr>
          <p:nvPr/>
        </p:nvSpPr>
        <p:spPr bwMode="auto">
          <a:xfrm>
            <a:off x="3468688" y="4311650"/>
            <a:ext cx="2373312" cy="938213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8" name="Oval 32"/>
          <p:cNvSpPr>
            <a:spLocks noChangeArrowheads="1"/>
          </p:cNvSpPr>
          <p:nvPr/>
        </p:nvSpPr>
        <p:spPr bwMode="auto">
          <a:xfrm>
            <a:off x="5667375" y="5130800"/>
            <a:ext cx="214313" cy="255588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7" name="Oval 31"/>
          <p:cNvSpPr>
            <a:spLocks noChangeArrowheads="1"/>
          </p:cNvSpPr>
          <p:nvPr/>
        </p:nvSpPr>
        <p:spPr bwMode="auto">
          <a:xfrm>
            <a:off x="5013325" y="5145088"/>
            <a:ext cx="214313" cy="255587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06" name="Oval 30"/>
          <p:cNvSpPr>
            <a:spLocks noChangeArrowheads="1"/>
          </p:cNvSpPr>
          <p:nvPr/>
        </p:nvSpPr>
        <p:spPr bwMode="auto">
          <a:xfrm>
            <a:off x="4359275" y="5157788"/>
            <a:ext cx="212725" cy="254000"/>
          </a:xfrm>
          <a:prstGeom prst="ellipse">
            <a:avLst/>
          </a:prstGeom>
          <a:solidFill>
            <a:schemeClr val="tx2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5027" name="Text Box 51"/>
          <p:cNvSpPr txBox="1">
            <a:spLocks noChangeArrowheads="1"/>
          </p:cNvSpPr>
          <p:nvPr/>
        </p:nvSpPr>
        <p:spPr bwMode="auto">
          <a:xfrm>
            <a:off x="755576" y="3968229"/>
            <a:ext cx="232337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weights into </a:t>
            </a:r>
            <a:r>
              <a:rPr kumimoji="0" lang="en-US" alt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  <a:endParaRPr kumimoji="0" lang="en-US" alt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84368" y="2887776"/>
            <a:ext cx="3000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234275" y="4693491"/>
            <a:ext cx="161509" cy="16150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0" y="6604084"/>
            <a:ext cx="3374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Ray Mooney, equations from Chris Bishop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ACD369-70CB-5549-B76B-C8CE2AB6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11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021" grpId="0" animBg="1"/>
      <p:bldP spid="255022" grpId="0" animBg="1"/>
      <p:bldP spid="255023" grpId="0" animBg="1"/>
      <p:bldP spid="255024" grpId="0" animBg="1"/>
      <p:bldP spid="255025" grpId="0" animBg="1"/>
      <p:bldP spid="25502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6434288" y="1374999"/>
            <a:ext cx="244475" cy="263525"/>
          </a:xfrm>
          <a:custGeom>
            <a:avLst/>
            <a:gdLst/>
            <a:ahLst/>
            <a:cxnLst/>
            <a:rect l="l" t="t" r="r" b="b"/>
            <a:pathLst>
              <a:path w="244475" h="263525">
                <a:moveTo>
                  <a:pt x="0" y="0"/>
                </a:moveTo>
                <a:lnTo>
                  <a:pt x="244199" y="0"/>
                </a:lnTo>
                <a:lnTo>
                  <a:pt x="2441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5D253A-4C2F-4660-BEFA-BFFAF075816A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40BB52-8BB2-0844-9C97-B363191E389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660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730C2-54F5-4F1A-A399-AE9CF0C57D8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6BF255-88A3-C545-8651-F817301ECC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1731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70559" y="2257173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82633" y="3293370"/>
            <a:ext cx="346946" cy="590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73109" y="3283845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456108" y="2631159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598657" y="2547517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99" y="91597"/>
                </a:moveTo>
                <a:lnTo>
                  <a:pt x="52299" y="0"/>
                </a:lnTo>
                <a:lnTo>
                  <a:pt x="0" y="75689"/>
                </a:lnTo>
                <a:lnTo>
                  <a:pt x="60899" y="91597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D71C8E-5C12-4189-AE17-F4339B491FB6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248C7D-1662-274A-8710-45DAE2780D9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927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82633" y="3293370"/>
            <a:ext cx="346946" cy="590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3109" y="3283845"/>
            <a:ext cx="366395" cy="609600"/>
          </a:xfrm>
          <a:custGeom>
            <a:avLst/>
            <a:gdLst/>
            <a:ahLst/>
            <a:cxnLst/>
            <a:rect l="l" t="t" r="r" b="b"/>
            <a:pathLst>
              <a:path w="366395" h="609600">
                <a:moveTo>
                  <a:pt x="0" y="0"/>
                </a:moveTo>
                <a:lnTo>
                  <a:pt x="365999" y="0"/>
                </a:lnTo>
                <a:lnTo>
                  <a:pt x="365999" y="609598"/>
                </a:lnTo>
                <a:lnTo>
                  <a:pt x="0" y="609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456108" y="2631159"/>
            <a:ext cx="173355" cy="662305"/>
          </a:xfrm>
          <a:custGeom>
            <a:avLst/>
            <a:gdLst/>
            <a:ahLst/>
            <a:cxnLst/>
            <a:rect l="l" t="t" r="r" b="b"/>
            <a:pathLst>
              <a:path w="173354" h="662305">
                <a:moveTo>
                  <a:pt x="0" y="662211"/>
                </a:moveTo>
                <a:lnTo>
                  <a:pt x="172999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598657" y="2547517"/>
            <a:ext cx="60960" cy="92075"/>
          </a:xfrm>
          <a:custGeom>
            <a:avLst/>
            <a:gdLst/>
            <a:ahLst/>
            <a:cxnLst/>
            <a:rect l="l" t="t" r="r" b="b"/>
            <a:pathLst>
              <a:path w="60959" h="92075">
                <a:moveTo>
                  <a:pt x="60899" y="91597"/>
                </a:moveTo>
                <a:lnTo>
                  <a:pt x="52299" y="0"/>
                </a:lnTo>
                <a:lnTo>
                  <a:pt x="0" y="75689"/>
                </a:lnTo>
                <a:lnTo>
                  <a:pt x="60899" y="91597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12DAC1-CFFF-4F1F-A597-09223FE6F76F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B4D7D-FC81-C74F-B5B2-48930FBE4D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777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02041" y="2869171"/>
            <a:ext cx="375285" cy="158115"/>
          </a:xfrm>
          <a:custGeom>
            <a:avLst/>
            <a:gdLst/>
            <a:ahLst/>
            <a:cxnLst/>
            <a:rect l="l" t="t" r="r" b="b"/>
            <a:pathLst>
              <a:path w="375285" h="158114">
                <a:moveTo>
                  <a:pt x="0" y="0"/>
                </a:moveTo>
                <a:lnTo>
                  <a:pt x="374999" y="0"/>
                </a:lnTo>
                <a:lnTo>
                  <a:pt x="374999" y="158099"/>
                </a:lnTo>
                <a:lnTo>
                  <a:pt x="0" y="1580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11565" y="2944871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325690" y="2913609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49" y="0"/>
                </a:moveTo>
                <a:lnTo>
                  <a:pt x="0" y="21429"/>
                </a:lnTo>
                <a:lnTo>
                  <a:pt x="82299" y="62522"/>
                </a:lnTo>
                <a:lnTo>
                  <a:pt x="894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78007" y="3301476"/>
            <a:ext cx="466314" cy="619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368483" y="3291950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14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E04AC4-488B-46AC-9555-31D037304264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533611D-4A9C-8B4F-A0F4-121A30BC250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60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838200" y="2209800"/>
            <a:ext cx="7010400" cy="4343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Challenge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Krizhevsky</a:t>
            </a:r>
            <a:r>
              <a:rPr lang="en-US" dirty="0"/>
              <a:t> et al. -- </a:t>
            </a:r>
            <a:r>
              <a:rPr lang="en-US" b="1" dirty="0"/>
              <a:t>16.4% error </a:t>
            </a:r>
            <a:r>
              <a:rPr lang="en-US" dirty="0"/>
              <a:t>(top-5)</a:t>
            </a:r>
          </a:p>
          <a:p>
            <a:r>
              <a:rPr lang="en-US" dirty="0"/>
              <a:t>Next best (non-</a:t>
            </a:r>
            <a:r>
              <a:rPr lang="en-US" dirty="0" err="1"/>
              <a:t>convnet</a:t>
            </a:r>
            <a:r>
              <a:rPr lang="en-US" dirty="0"/>
              <a:t>) – </a:t>
            </a:r>
            <a:r>
              <a:rPr lang="en-US" b="1" dirty="0"/>
              <a:t>26.2% error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43000" y="2590801"/>
          <a:ext cx="6400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Lana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Lazebnik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4387D-7B7F-C244-A0D4-0A29E9AF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249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78007" y="3301476"/>
            <a:ext cx="466314" cy="6191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68483" y="3291950"/>
            <a:ext cx="485775" cy="638810"/>
          </a:xfrm>
          <a:custGeom>
            <a:avLst/>
            <a:gdLst/>
            <a:ahLst/>
            <a:cxnLst/>
            <a:rect l="l" t="t" r="r" b="b"/>
            <a:pathLst>
              <a:path w="485775" h="638810">
                <a:moveTo>
                  <a:pt x="0" y="0"/>
                </a:moveTo>
                <a:lnTo>
                  <a:pt x="485374" y="0"/>
                </a:lnTo>
                <a:lnTo>
                  <a:pt x="485374" y="638243"/>
                </a:lnTo>
                <a:lnTo>
                  <a:pt x="0" y="63824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411565" y="2944871"/>
            <a:ext cx="3044825" cy="348615"/>
          </a:xfrm>
          <a:custGeom>
            <a:avLst/>
            <a:gdLst/>
            <a:ahLst/>
            <a:cxnLst/>
            <a:rect l="l" t="t" r="r" b="b"/>
            <a:pathLst>
              <a:path w="3044825" h="348614">
                <a:moveTo>
                  <a:pt x="3044543" y="348499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25690" y="2913609"/>
            <a:ext cx="89535" cy="62865"/>
          </a:xfrm>
          <a:custGeom>
            <a:avLst/>
            <a:gdLst/>
            <a:ahLst/>
            <a:cxnLst/>
            <a:rect l="l" t="t" r="r" b="b"/>
            <a:pathLst>
              <a:path w="89535" h="62864">
                <a:moveTo>
                  <a:pt x="89449" y="0"/>
                </a:moveTo>
                <a:lnTo>
                  <a:pt x="0" y="21429"/>
                </a:lnTo>
                <a:lnTo>
                  <a:pt x="82299" y="62522"/>
                </a:lnTo>
                <a:lnTo>
                  <a:pt x="894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82E6D0-2E32-40FE-949B-3664A06E115A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F94C745-3FE3-D64A-9E41-F3863BFC08E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1101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42537" y="1713799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4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61108" y="3293370"/>
            <a:ext cx="457198" cy="742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1583" y="3283845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35335" y="203418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70636" y="1976845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74" y="33789"/>
                </a:moveTo>
                <a:lnTo>
                  <a:pt x="0" y="0"/>
                </a:lnTo>
                <a:lnTo>
                  <a:pt x="43849" y="80887"/>
                </a:lnTo>
                <a:lnTo>
                  <a:pt x="85574" y="3378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2200C5-8034-44F1-B475-9DD12B482098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D499A5C-85EB-304C-BA25-AD09E37948C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811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35335" y="2034186"/>
            <a:ext cx="1421130" cy="1259205"/>
          </a:xfrm>
          <a:custGeom>
            <a:avLst/>
            <a:gdLst/>
            <a:ahLst/>
            <a:cxnLst/>
            <a:rect l="l" t="t" r="r" b="b"/>
            <a:pathLst>
              <a:path w="1421129" h="1259205">
                <a:moveTo>
                  <a:pt x="1420772" y="1259184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70636" y="1976845"/>
            <a:ext cx="85725" cy="81280"/>
          </a:xfrm>
          <a:custGeom>
            <a:avLst/>
            <a:gdLst/>
            <a:ahLst/>
            <a:cxnLst/>
            <a:rect l="l" t="t" r="r" b="b"/>
            <a:pathLst>
              <a:path w="85725" h="81280">
                <a:moveTo>
                  <a:pt x="85574" y="33789"/>
                </a:moveTo>
                <a:lnTo>
                  <a:pt x="0" y="0"/>
                </a:lnTo>
                <a:lnTo>
                  <a:pt x="43849" y="80887"/>
                </a:lnTo>
                <a:lnTo>
                  <a:pt x="85574" y="33789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61108" y="3293370"/>
            <a:ext cx="457198" cy="742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51583" y="3283845"/>
            <a:ext cx="476250" cy="762000"/>
          </a:xfrm>
          <a:custGeom>
            <a:avLst/>
            <a:gdLst/>
            <a:ahLst/>
            <a:cxnLst/>
            <a:rect l="l" t="t" r="r" b="b"/>
            <a:pathLst>
              <a:path w="476250" h="762000">
                <a:moveTo>
                  <a:pt x="0" y="0"/>
                </a:moveTo>
                <a:lnTo>
                  <a:pt x="476249" y="0"/>
                </a:lnTo>
                <a:lnTo>
                  <a:pt x="476249" y="761998"/>
                </a:lnTo>
                <a:lnTo>
                  <a:pt x="0" y="761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D735E0-74EB-45CF-8BDF-1607957671C3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C71FD8-EC85-A04B-886A-5B5ECF8A3A8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99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4666" y="2072048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8214" y="2239522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76115" y="2209638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49" y="0"/>
                </a:moveTo>
                <a:lnTo>
                  <a:pt x="0" y="2827"/>
                </a:lnTo>
                <a:lnTo>
                  <a:pt x="72249" y="59769"/>
                </a:lnTo>
                <a:lnTo>
                  <a:pt x="919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71859" y="3293370"/>
            <a:ext cx="457199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62333" y="3283845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6E51E-748E-46E7-A53C-148400A8852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8FB328-5E27-184C-B2FF-3A949A0F2EE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790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55615" y="4004694"/>
            <a:ext cx="1956895" cy="7471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46088" y="3995169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3300" y="3601301"/>
            <a:ext cx="6690995" cy="142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4460"/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Chain</a:t>
            </a:r>
            <a:r>
              <a:rPr sz="2400" spc="-6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rule: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58214" y="2239522"/>
            <a:ext cx="3197860" cy="1054100"/>
          </a:xfrm>
          <a:custGeom>
            <a:avLst/>
            <a:gdLst/>
            <a:ahLst/>
            <a:cxnLst/>
            <a:rect l="l" t="t" r="r" b="b"/>
            <a:pathLst>
              <a:path w="3197859" h="1054100">
                <a:moveTo>
                  <a:pt x="3197743" y="1053822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176115" y="2209638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91949" y="0"/>
                </a:moveTo>
                <a:lnTo>
                  <a:pt x="0" y="2827"/>
                </a:lnTo>
                <a:lnTo>
                  <a:pt x="72249" y="59769"/>
                </a:lnTo>
                <a:lnTo>
                  <a:pt x="91949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71859" y="3293370"/>
            <a:ext cx="457199" cy="619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262333" y="3283845"/>
            <a:ext cx="476250" cy="638810"/>
          </a:xfrm>
          <a:custGeom>
            <a:avLst/>
            <a:gdLst/>
            <a:ahLst/>
            <a:cxnLst/>
            <a:rect l="l" t="t" r="r" b="b"/>
            <a:pathLst>
              <a:path w="476250" h="638810">
                <a:moveTo>
                  <a:pt x="0" y="0"/>
                </a:moveTo>
                <a:lnTo>
                  <a:pt x="476249" y="0"/>
                </a:lnTo>
                <a:lnTo>
                  <a:pt x="476249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10314" y="4028618"/>
            <a:ext cx="504448" cy="6831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00085" y="4043168"/>
            <a:ext cx="504448" cy="68319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D91419-D10C-4DFD-8FE9-5F4B2EE1941C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FCF62C-8902-5949-8BF2-CA41900D8EF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286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02041" y="1313250"/>
            <a:ext cx="375285" cy="263525"/>
          </a:xfrm>
          <a:custGeom>
            <a:avLst/>
            <a:gdLst/>
            <a:ahLst/>
            <a:cxnLst/>
            <a:rect l="l" t="t" r="r" b="b"/>
            <a:pathLst>
              <a:path w="375285" h="263525">
                <a:moveTo>
                  <a:pt x="0" y="0"/>
                </a:moveTo>
                <a:lnTo>
                  <a:pt x="374999" y="0"/>
                </a:lnTo>
                <a:lnTo>
                  <a:pt x="374999" y="263399"/>
                </a:lnTo>
                <a:lnTo>
                  <a:pt x="0" y="263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300" y="4609120"/>
            <a:ext cx="8210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177314" y="1499802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01464" y="1458314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9" y="13882"/>
                </a:moveTo>
                <a:lnTo>
                  <a:pt x="0" y="0"/>
                </a:lnTo>
                <a:lnTo>
                  <a:pt x="60749" y="69092"/>
                </a:lnTo>
                <a:lnTo>
                  <a:pt x="90949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62683" y="3293245"/>
            <a:ext cx="426474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253158" y="3283720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F6EAE8-A0D9-42BF-899B-D2B6672E301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87A558-B04C-D147-90C4-664E25670E3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960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00" y="3355395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5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100" y="2447822"/>
            <a:ext cx="4166235" cy="785495"/>
          </a:xfrm>
          <a:custGeom>
            <a:avLst/>
            <a:gdLst/>
            <a:ahLst/>
            <a:cxnLst/>
            <a:rect l="l" t="t" r="r" b="b"/>
            <a:pathLst>
              <a:path w="4166235" h="785494">
                <a:moveTo>
                  <a:pt x="0" y="0"/>
                </a:moveTo>
                <a:lnTo>
                  <a:pt x="4166091" y="0"/>
                </a:lnTo>
                <a:lnTo>
                  <a:pt x="4166091" y="785398"/>
                </a:lnTo>
                <a:lnTo>
                  <a:pt x="0" y="785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0550" y="1165875"/>
            <a:ext cx="2847969" cy="4381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05940" y="1011924"/>
            <a:ext cx="4510690" cy="2056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1191" y="1007163"/>
            <a:ext cx="4520565" cy="2066289"/>
          </a:xfrm>
          <a:custGeom>
            <a:avLst/>
            <a:gdLst/>
            <a:ahLst/>
            <a:cxnLst/>
            <a:rect l="l" t="t" r="r" b="b"/>
            <a:pathLst>
              <a:path w="4520565" h="2066289">
                <a:moveTo>
                  <a:pt x="0" y="0"/>
                </a:moveTo>
                <a:lnTo>
                  <a:pt x="4520215" y="0"/>
                </a:lnTo>
                <a:lnTo>
                  <a:pt x="4520215" y="2066245"/>
                </a:lnTo>
                <a:lnTo>
                  <a:pt x="0" y="2066245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1950" y="1711930"/>
            <a:ext cx="316420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>
                <a:solidFill>
                  <a:srgbClr val="38751C"/>
                </a:solidFill>
              </a:rPr>
              <a:t>e.g. </a:t>
            </a:r>
            <a:r>
              <a:rPr sz="2400" dirty="0">
                <a:solidFill>
                  <a:srgbClr val="38751C"/>
                </a:solidFill>
              </a:rPr>
              <a:t>x </a:t>
            </a:r>
            <a:r>
              <a:rPr sz="2400" spc="-5" dirty="0">
                <a:solidFill>
                  <a:srgbClr val="38751C"/>
                </a:solidFill>
              </a:rPr>
              <a:t>= -2, </a:t>
            </a:r>
            <a:r>
              <a:rPr sz="2400" dirty="0">
                <a:solidFill>
                  <a:srgbClr val="38751C"/>
                </a:solidFill>
              </a:rPr>
              <a:t>y </a:t>
            </a:r>
            <a:r>
              <a:rPr sz="2400" spc="-5" dirty="0">
                <a:solidFill>
                  <a:srgbClr val="38751C"/>
                </a:solidFill>
              </a:rPr>
              <a:t>= 5, </a:t>
            </a:r>
            <a:r>
              <a:rPr sz="2400" dirty="0">
                <a:solidFill>
                  <a:srgbClr val="38751C"/>
                </a:solidFill>
              </a:rPr>
              <a:t>z </a:t>
            </a:r>
            <a:r>
              <a:rPr sz="2400" spc="-5" dirty="0">
                <a:solidFill>
                  <a:srgbClr val="38751C"/>
                </a:solidFill>
              </a:rPr>
              <a:t>=</a:t>
            </a:r>
            <a:r>
              <a:rPr sz="2400" spc="-70" dirty="0">
                <a:solidFill>
                  <a:srgbClr val="38751C"/>
                </a:solidFill>
              </a:rPr>
              <a:t> </a:t>
            </a:r>
            <a:r>
              <a:rPr sz="2400" spc="-5" dirty="0">
                <a:solidFill>
                  <a:srgbClr val="38751C"/>
                </a:solidFill>
              </a:rPr>
              <a:t>-4</a:t>
            </a:r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07187" y="2626996"/>
            <a:ext cx="1409697" cy="390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3000" y="3520870"/>
            <a:ext cx="942973" cy="457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00570" y="3454194"/>
            <a:ext cx="2047870" cy="590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71033" y="2512697"/>
            <a:ext cx="2085958" cy="6191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28596" y="4478667"/>
            <a:ext cx="1609916" cy="6191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77314" y="1499802"/>
            <a:ext cx="3279140" cy="1793875"/>
          </a:xfrm>
          <a:custGeom>
            <a:avLst/>
            <a:gdLst/>
            <a:ahLst/>
            <a:cxnLst/>
            <a:rect l="l" t="t" r="r" b="b"/>
            <a:pathLst>
              <a:path w="3279140" h="1793875">
                <a:moveTo>
                  <a:pt x="3278618" y="1793443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1464" y="1458314"/>
            <a:ext cx="91440" cy="69215"/>
          </a:xfrm>
          <a:custGeom>
            <a:avLst/>
            <a:gdLst/>
            <a:ahLst/>
            <a:cxnLst/>
            <a:rect l="l" t="t" r="r" b="b"/>
            <a:pathLst>
              <a:path w="91439" h="69215">
                <a:moveTo>
                  <a:pt x="90949" y="13882"/>
                </a:moveTo>
                <a:lnTo>
                  <a:pt x="0" y="0"/>
                </a:lnTo>
                <a:lnTo>
                  <a:pt x="60749" y="69092"/>
                </a:lnTo>
                <a:lnTo>
                  <a:pt x="90949" y="13882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62683" y="3293245"/>
            <a:ext cx="426474" cy="6191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253158" y="3283720"/>
            <a:ext cx="445770" cy="638810"/>
          </a:xfrm>
          <a:custGeom>
            <a:avLst/>
            <a:gdLst/>
            <a:ahLst/>
            <a:cxnLst/>
            <a:rect l="l" t="t" r="r" b="b"/>
            <a:pathLst>
              <a:path w="445770" h="638810">
                <a:moveTo>
                  <a:pt x="0" y="0"/>
                </a:moveTo>
                <a:lnTo>
                  <a:pt x="445524" y="0"/>
                </a:lnTo>
                <a:lnTo>
                  <a:pt x="445524" y="638248"/>
                </a:lnTo>
                <a:lnTo>
                  <a:pt x="0" y="63824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55615" y="4012669"/>
            <a:ext cx="1956895" cy="7471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46088" y="4003144"/>
            <a:ext cx="1976120" cy="766445"/>
          </a:xfrm>
          <a:custGeom>
            <a:avLst/>
            <a:gdLst/>
            <a:ahLst/>
            <a:cxnLst/>
            <a:rect l="l" t="t" r="r" b="b"/>
            <a:pathLst>
              <a:path w="1976120" h="766445">
                <a:moveTo>
                  <a:pt x="0" y="0"/>
                </a:moveTo>
                <a:lnTo>
                  <a:pt x="1975946" y="0"/>
                </a:lnTo>
                <a:lnTo>
                  <a:pt x="1975946" y="766223"/>
                </a:lnTo>
                <a:lnTo>
                  <a:pt x="0" y="766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3300" y="3601301"/>
            <a:ext cx="6690995" cy="14209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4460"/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Chain</a:t>
            </a:r>
            <a:r>
              <a:rPr sz="2400" spc="-65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8751C"/>
                </a:solidFill>
                <a:latin typeface="Arial"/>
                <a:cs typeface="Arial"/>
              </a:rPr>
              <a:t>rule: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endParaRPr sz="24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195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2400" spc="-5" dirty="0">
                <a:solidFill>
                  <a:prstClr val="black"/>
                </a:solidFill>
                <a:latin typeface="Arial"/>
                <a:cs typeface="Arial"/>
              </a:rPr>
              <a:t>Want: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6A5B20-79D3-4D25-AF73-FDE52CBB5E3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3E592D6-9C95-4D46-B6FE-F402F02CDC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79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6156" y="2708248"/>
            <a:ext cx="194310" cy="738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800" spc="-5" dirty="0">
                <a:solidFill>
                  <a:prstClr val="black"/>
                </a:solidFill>
                <a:latin typeface="Arial"/>
                <a:cs typeface="Arial"/>
              </a:rPr>
              <a:t>f</a:t>
            </a:r>
            <a:endParaRPr sz="48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19" name="object 19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22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4D0E67-07FA-4D6E-B162-4F5EB6CFC832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BD5FD9-FED1-9E46-855D-6C0E391E08D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1498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3A5671-3E29-4825-8113-6C2B2733EE14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4ADC6376-1720-448C-8705-B0473F45A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 dirty="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 dirty="0"/>
          </a:p>
          <a:p>
            <a:pPr marL="3252470">
              <a:spcBef>
                <a:spcPts val="20"/>
              </a:spcBef>
            </a:pPr>
            <a:endParaRPr sz="7050" dirty="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06DFCD-45DB-1442-B363-8AC343764A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736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18" name="object 18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 dirty="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 dirty="0"/>
          </a:p>
          <a:p>
            <a:pPr marL="3252470">
              <a:spcBef>
                <a:spcPts val="20"/>
              </a:spcBef>
            </a:pPr>
            <a:endParaRPr sz="7050" dirty="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 dirty="0"/>
          </a:p>
        </p:txBody>
      </p:sp>
      <p:sp>
        <p:nvSpPr>
          <p:cNvPr id="27" name="object 27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68DBF2-3884-44E0-9B89-8F53BDC33D99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2F5F058-4D68-B44B-ACE2-8D8D0E4A44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54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CNN features for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9334"/>
            <a:ext cx="8115300" cy="1820466"/>
          </a:xfrm>
        </p:spPr>
        <p:txBody>
          <a:bodyPr/>
          <a:lstStyle/>
          <a:p>
            <a:pPr marL="0" indent="0"/>
            <a:r>
              <a:rPr lang="en-US" sz="1600" b="1" dirty="0"/>
              <a:t>Object detection system overview.</a:t>
            </a:r>
            <a:r>
              <a:rPr lang="en-US" sz="1600" dirty="0"/>
              <a:t> Our system (1) takes an input image, (2) extracts around 2000 bottom-up region proposals, (3) computes features for each proposal using a large convolutional neural network (CNN), and then (4) classifies each region using class-specific linear SVMs. </a:t>
            </a:r>
            <a:r>
              <a:rPr lang="en-US" sz="1600" b="1" dirty="0"/>
              <a:t>R-CNN achieves a mean average precision (</a:t>
            </a:r>
            <a:r>
              <a:rPr lang="en-US" sz="1600" b="1" dirty="0" err="1"/>
              <a:t>mAP</a:t>
            </a:r>
            <a:r>
              <a:rPr lang="en-US" sz="1600" b="1" dirty="0"/>
              <a:t>) of </a:t>
            </a:r>
            <a:r>
              <a:rPr lang="en-US" sz="1600" b="1" dirty="0">
                <a:solidFill>
                  <a:srgbClr val="FF0000"/>
                </a:solidFill>
              </a:rPr>
              <a:t>53.7%</a:t>
            </a:r>
            <a:r>
              <a:rPr lang="en-US" sz="1600" b="1" dirty="0"/>
              <a:t> on PASCAL VOC 2010</a:t>
            </a:r>
            <a:r>
              <a:rPr lang="en-US" sz="1600" dirty="0"/>
              <a:t>. For comparison, </a:t>
            </a:r>
            <a:r>
              <a:rPr lang="en-US" sz="1600" dirty="0" err="1"/>
              <a:t>Uijlings</a:t>
            </a:r>
            <a:r>
              <a:rPr lang="en-US" sz="1600" dirty="0"/>
              <a:t> et al. (2013) </a:t>
            </a:r>
            <a:r>
              <a:rPr lang="en-US" sz="1600" b="1" dirty="0"/>
              <a:t>report </a:t>
            </a:r>
            <a:r>
              <a:rPr lang="en-US" sz="1600" b="1" dirty="0">
                <a:solidFill>
                  <a:srgbClr val="FF0000"/>
                </a:solidFill>
              </a:rPr>
              <a:t>35.1%</a:t>
            </a:r>
            <a:r>
              <a:rPr lang="en-US" sz="1600" b="1" dirty="0"/>
              <a:t> </a:t>
            </a:r>
            <a:r>
              <a:rPr lang="en-US" sz="1600" b="1" dirty="0" err="1"/>
              <a:t>mAP</a:t>
            </a:r>
            <a:r>
              <a:rPr lang="en-US" sz="1600" b="1" dirty="0"/>
              <a:t> </a:t>
            </a:r>
            <a:r>
              <a:rPr lang="en-US" sz="1600" dirty="0"/>
              <a:t>using the same region proposals, but with a spatial pyramid and bag-of-visual-words approach. </a:t>
            </a:r>
            <a:r>
              <a:rPr lang="en-US" sz="1600" b="1" dirty="0"/>
              <a:t>The popular deformable part models perform at </a:t>
            </a:r>
            <a:r>
              <a:rPr lang="en-US" sz="1600" b="1" dirty="0">
                <a:solidFill>
                  <a:srgbClr val="FF0000"/>
                </a:solidFill>
              </a:rPr>
              <a:t>33.4%</a:t>
            </a:r>
            <a:r>
              <a:rPr lang="en-US" sz="1600" b="1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6007242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cs typeface="Arial" charset="0"/>
              </a:rPr>
              <a:t>R. </a:t>
            </a:r>
            <a:r>
              <a:rPr lang="en-US" sz="1600" dirty="0" err="1">
                <a:solidFill>
                  <a:srgbClr val="000000"/>
                </a:solidFill>
                <a:cs typeface="Arial" charset="0"/>
              </a:rPr>
              <a:t>Girshick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J. Donahue, T. Darrell, and J. Malik, </a:t>
            </a:r>
            <a:r>
              <a:rPr lang="en-US" sz="1600" b="1" dirty="0">
                <a:solidFill>
                  <a:srgbClr val="000000"/>
                </a:solidFill>
                <a:cs typeface="Arial" charset="0"/>
                <a:hlinkClick r:id="rId2"/>
              </a:rPr>
              <a:t>Rich Feature Hierarchies for Accurate Object Detection and Semantic Segmentation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, CVPR 2014. </a:t>
            </a: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534400" cy="3019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04084"/>
            <a:ext cx="10647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Lana </a:t>
            </a:r>
            <a:r>
              <a:rPr lang="en-US" sz="1050" dirty="0" err="1"/>
              <a:t>Lazebnik</a:t>
            </a:r>
            <a:endParaRPr lang="en-US" sz="1050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BB0A37-23A6-504E-A1E1-545D71D5E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528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F5CDCB-86EF-4B46-B0BE-E379B8DEB3F4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890FD7-A4BE-9D45-AF4C-E9AAAE87A0D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3157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5481366"/>
            <a:ext cx="9144000" cy="35907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57480">
              <a:spcBef>
                <a:spcPts val="400"/>
              </a:spcBef>
              <a:tabLst>
                <a:tab pos="5411470" algn="l"/>
                <a:tab pos="7621270" algn="l"/>
              </a:tabLst>
            </a:pP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Fei-Fei Li &amp; Andrej Karpathy &amp;</a:t>
            </a:r>
            <a:r>
              <a:rPr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Justin</a:t>
            </a:r>
            <a:r>
              <a:rPr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FFFFFF"/>
                </a:solidFill>
                <a:latin typeface="Arial"/>
                <a:cs typeface="Arial"/>
              </a:rPr>
              <a:t>Johnson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Lecture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3000" baseline="-4166" dirty="0">
                <a:solidFill>
                  <a:srgbClr val="FFFFFF"/>
                </a:solidFill>
                <a:latin typeface="Arial"/>
                <a:cs typeface="Arial"/>
              </a:rPr>
              <a:t> -	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13 Jan</a:t>
            </a:r>
            <a:r>
              <a:rPr sz="3000" spc="-97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000" spc="-7" baseline="-4166" dirty="0">
                <a:solidFill>
                  <a:srgbClr val="FFFFFF"/>
                </a:solidFill>
                <a:latin typeface="Arial"/>
                <a:cs typeface="Arial"/>
              </a:rPr>
              <a:t>2016</a:t>
            </a:r>
            <a:endParaRPr sz="3000" baseline="-4166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6193" y="1351999"/>
            <a:ext cx="3495040" cy="3495040"/>
          </a:xfrm>
          <a:custGeom>
            <a:avLst/>
            <a:gdLst/>
            <a:ahLst/>
            <a:cxnLst/>
            <a:rect l="l" t="t" r="r" b="b"/>
            <a:pathLst>
              <a:path w="3495040" h="3495040">
                <a:moveTo>
                  <a:pt x="0" y="1747346"/>
                </a:moveTo>
                <a:lnTo>
                  <a:pt x="649" y="1699249"/>
                </a:lnTo>
                <a:lnTo>
                  <a:pt x="2585" y="1651474"/>
                </a:lnTo>
                <a:lnTo>
                  <a:pt x="5792" y="1604036"/>
                </a:lnTo>
                <a:lnTo>
                  <a:pt x="10253" y="1556953"/>
                </a:lnTo>
                <a:lnTo>
                  <a:pt x="15951" y="1510241"/>
                </a:lnTo>
                <a:lnTo>
                  <a:pt x="22870" y="1463917"/>
                </a:lnTo>
                <a:lnTo>
                  <a:pt x="30992" y="1417998"/>
                </a:lnTo>
                <a:lnTo>
                  <a:pt x="40302" y="1372499"/>
                </a:lnTo>
                <a:lnTo>
                  <a:pt x="50783" y="1327438"/>
                </a:lnTo>
                <a:lnTo>
                  <a:pt x="62417" y="1282832"/>
                </a:lnTo>
                <a:lnTo>
                  <a:pt x="75189" y="1238697"/>
                </a:lnTo>
                <a:lnTo>
                  <a:pt x="89081" y="1195049"/>
                </a:lnTo>
                <a:lnTo>
                  <a:pt x="104078" y="1151906"/>
                </a:lnTo>
                <a:lnTo>
                  <a:pt x="120162" y="1109284"/>
                </a:lnTo>
                <a:lnTo>
                  <a:pt x="137316" y="1067200"/>
                </a:lnTo>
                <a:lnTo>
                  <a:pt x="155525" y="1025670"/>
                </a:lnTo>
                <a:lnTo>
                  <a:pt x="174770" y="984711"/>
                </a:lnTo>
                <a:lnTo>
                  <a:pt x="195037" y="944340"/>
                </a:lnTo>
                <a:lnTo>
                  <a:pt x="216308" y="904573"/>
                </a:lnTo>
                <a:lnTo>
                  <a:pt x="238566" y="865427"/>
                </a:lnTo>
                <a:lnTo>
                  <a:pt x="261794" y="826918"/>
                </a:lnTo>
                <a:lnTo>
                  <a:pt x="285977" y="789064"/>
                </a:lnTo>
                <a:lnTo>
                  <a:pt x="311098" y="751881"/>
                </a:lnTo>
                <a:lnTo>
                  <a:pt x="337139" y="715386"/>
                </a:lnTo>
                <a:lnTo>
                  <a:pt x="364084" y="679595"/>
                </a:lnTo>
                <a:lnTo>
                  <a:pt x="391917" y="644524"/>
                </a:lnTo>
                <a:lnTo>
                  <a:pt x="420620" y="610192"/>
                </a:lnTo>
                <a:lnTo>
                  <a:pt x="450178" y="576613"/>
                </a:lnTo>
                <a:lnTo>
                  <a:pt x="480573" y="543805"/>
                </a:lnTo>
                <a:lnTo>
                  <a:pt x="511789" y="511785"/>
                </a:lnTo>
                <a:lnTo>
                  <a:pt x="543809" y="480569"/>
                </a:lnTo>
                <a:lnTo>
                  <a:pt x="576617" y="450174"/>
                </a:lnTo>
                <a:lnTo>
                  <a:pt x="610196" y="420617"/>
                </a:lnTo>
                <a:lnTo>
                  <a:pt x="644528" y="391914"/>
                </a:lnTo>
                <a:lnTo>
                  <a:pt x="679599" y="364081"/>
                </a:lnTo>
                <a:lnTo>
                  <a:pt x="715390" y="337136"/>
                </a:lnTo>
                <a:lnTo>
                  <a:pt x="751886" y="311095"/>
                </a:lnTo>
                <a:lnTo>
                  <a:pt x="789069" y="285975"/>
                </a:lnTo>
                <a:lnTo>
                  <a:pt x="826923" y="261792"/>
                </a:lnTo>
                <a:lnTo>
                  <a:pt x="865431" y="238563"/>
                </a:lnTo>
                <a:lnTo>
                  <a:pt x="904577" y="216306"/>
                </a:lnTo>
                <a:lnTo>
                  <a:pt x="944344" y="195035"/>
                </a:lnTo>
                <a:lnTo>
                  <a:pt x="984715" y="174769"/>
                </a:lnTo>
                <a:lnTo>
                  <a:pt x="1025674" y="155523"/>
                </a:lnTo>
                <a:lnTo>
                  <a:pt x="1067204" y="137315"/>
                </a:lnTo>
                <a:lnTo>
                  <a:pt x="1109288" y="120160"/>
                </a:lnTo>
                <a:lnTo>
                  <a:pt x="1151910" y="104077"/>
                </a:lnTo>
                <a:lnTo>
                  <a:pt x="1195053" y="89080"/>
                </a:lnTo>
                <a:lnTo>
                  <a:pt x="1238700" y="75188"/>
                </a:lnTo>
                <a:lnTo>
                  <a:pt x="1282835" y="62416"/>
                </a:lnTo>
                <a:lnTo>
                  <a:pt x="1327442" y="50782"/>
                </a:lnTo>
                <a:lnTo>
                  <a:pt x="1372502" y="40302"/>
                </a:lnTo>
                <a:lnTo>
                  <a:pt x="1418000" y="30992"/>
                </a:lnTo>
                <a:lnTo>
                  <a:pt x="1463920" y="22869"/>
                </a:lnTo>
                <a:lnTo>
                  <a:pt x="1510243" y="15951"/>
                </a:lnTo>
                <a:lnTo>
                  <a:pt x="1556955" y="10253"/>
                </a:lnTo>
                <a:lnTo>
                  <a:pt x="1604038" y="5792"/>
                </a:lnTo>
                <a:lnTo>
                  <a:pt x="1651475" y="2585"/>
                </a:lnTo>
                <a:lnTo>
                  <a:pt x="1699250" y="649"/>
                </a:lnTo>
                <a:lnTo>
                  <a:pt x="1747346" y="0"/>
                </a:lnTo>
                <a:lnTo>
                  <a:pt x="1796921" y="702"/>
                </a:lnTo>
                <a:lnTo>
                  <a:pt x="1846325" y="2803"/>
                </a:lnTo>
                <a:lnTo>
                  <a:pt x="1895530" y="6290"/>
                </a:lnTo>
                <a:lnTo>
                  <a:pt x="1944510" y="11153"/>
                </a:lnTo>
                <a:lnTo>
                  <a:pt x="1993237" y="17380"/>
                </a:lnTo>
                <a:lnTo>
                  <a:pt x="2041685" y="24961"/>
                </a:lnTo>
                <a:lnTo>
                  <a:pt x="2089828" y="33884"/>
                </a:lnTo>
                <a:lnTo>
                  <a:pt x="2137639" y="44139"/>
                </a:lnTo>
                <a:lnTo>
                  <a:pt x="2185091" y="55715"/>
                </a:lnTo>
                <a:lnTo>
                  <a:pt x="2232157" y="68599"/>
                </a:lnTo>
                <a:lnTo>
                  <a:pt x="2278810" y="82782"/>
                </a:lnTo>
                <a:lnTo>
                  <a:pt x="2325025" y="98252"/>
                </a:lnTo>
                <a:lnTo>
                  <a:pt x="2370773" y="114997"/>
                </a:lnTo>
                <a:lnTo>
                  <a:pt x="2416029" y="133008"/>
                </a:lnTo>
                <a:lnTo>
                  <a:pt x="2460765" y="152273"/>
                </a:lnTo>
                <a:lnTo>
                  <a:pt x="2504956" y="172781"/>
                </a:lnTo>
                <a:lnTo>
                  <a:pt x="2548573" y="194520"/>
                </a:lnTo>
                <a:lnTo>
                  <a:pt x="2591591" y="217480"/>
                </a:lnTo>
                <a:lnTo>
                  <a:pt x="2633983" y="241650"/>
                </a:lnTo>
                <a:lnTo>
                  <a:pt x="2675722" y="267018"/>
                </a:lnTo>
                <a:lnTo>
                  <a:pt x="2716781" y="293574"/>
                </a:lnTo>
                <a:lnTo>
                  <a:pt x="2757134" y="321307"/>
                </a:lnTo>
                <a:lnTo>
                  <a:pt x="2796753" y="350204"/>
                </a:lnTo>
                <a:lnTo>
                  <a:pt x="2835613" y="380256"/>
                </a:lnTo>
                <a:lnTo>
                  <a:pt x="2873686" y="411452"/>
                </a:lnTo>
                <a:lnTo>
                  <a:pt x="2910946" y="443779"/>
                </a:lnTo>
                <a:lnTo>
                  <a:pt x="2947366" y="477227"/>
                </a:lnTo>
                <a:lnTo>
                  <a:pt x="2982918" y="511786"/>
                </a:lnTo>
                <a:lnTo>
                  <a:pt x="3017475" y="547338"/>
                </a:lnTo>
                <a:lnTo>
                  <a:pt x="3050922" y="583757"/>
                </a:lnTo>
                <a:lnTo>
                  <a:pt x="3083248" y="621015"/>
                </a:lnTo>
                <a:lnTo>
                  <a:pt x="3114442" y="659087"/>
                </a:lnTo>
                <a:lnTo>
                  <a:pt x="3144493" y="697946"/>
                </a:lnTo>
                <a:lnTo>
                  <a:pt x="3173389" y="737565"/>
                </a:lnTo>
                <a:lnTo>
                  <a:pt x="3201121" y="777917"/>
                </a:lnTo>
                <a:lnTo>
                  <a:pt x="3227676" y="818975"/>
                </a:lnTo>
                <a:lnTo>
                  <a:pt x="3253044" y="860713"/>
                </a:lnTo>
                <a:lnTo>
                  <a:pt x="3277213" y="903104"/>
                </a:lnTo>
                <a:lnTo>
                  <a:pt x="3300172" y="946122"/>
                </a:lnTo>
                <a:lnTo>
                  <a:pt x="3321911" y="989739"/>
                </a:lnTo>
                <a:lnTo>
                  <a:pt x="3342419" y="1033929"/>
                </a:lnTo>
                <a:lnTo>
                  <a:pt x="3361683" y="1078665"/>
                </a:lnTo>
                <a:lnTo>
                  <a:pt x="3379694" y="1123920"/>
                </a:lnTo>
                <a:lnTo>
                  <a:pt x="3396440" y="1169668"/>
                </a:lnTo>
                <a:lnTo>
                  <a:pt x="3411910" y="1215882"/>
                </a:lnTo>
                <a:lnTo>
                  <a:pt x="3426092" y="1262535"/>
                </a:lnTo>
                <a:lnTo>
                  <a:pt x="3438977" y="1309601"/>
                </a:lnTo>
                <a:lnTo>
                  <a:pt x="3450552" y="1357052"/>
                </a:lnTo>
                <a:lnTo>
                  <a:pt x="3460807" y="1404863"/>
                </a:lnTo>
                <a:lnTo>
                  <a:pt x="3469731" y="1453006"/>
                </a:lnTo>
                <a:lnTo>
                  <a:pt x="3477312" y="1501454"/>
                </a:lnTo>
                <a:lnTo>
                  <a:pt x="3483539" y="1550182"/>
                </a:lnTo>
                <a:lnTo>
                  <a:pt x="3488402" y="1599161"/>
                </a:lnTo>
                <a:lnTo>
                  <a:pt x="3491889" y="1648366"/>
                </a:lnTo>
                <a:lnTo>
                  <a:pt x="3493990" y="1697770"/>
                </a:lnTo>
                <a:lnTo>
                  <a:pt x="3494692" y="1747346"/>
                </a:lnTo>
                <a:lnTo>
                  <a:pt x="3494043" y="1795442"/>
                </a:lnTo>
                <a:lnTo>
                  <a:pt x="3492107" y="1843217"/>
                </a:lnTo>
                <a:lnTo>
                  <a:pt x="3488900" y="1890654"/>
                </a:lnTo>
                <a:lnTo>
                  <a:pt x="3484439" y="1937737"/>
                </a:lnTo>
                <a:lnTo>
                  <a:pt x="3478741" y="1984448"/>
                </a:lnTo>
                <a:lnTo>
                  <a:pt x="3471822" y="2030772"/>
                </a:lnTo>
                <a:lnTo>
                  <a:pt x="3463700" y="2076692"/>
                </a:lnTo>
                <a:lnTo>
                  <a:pt x="3454390" y="2122190"/>
                </a:lnTo>
                <a:lnTo>
                  <a:pt x="3443909" y="2167250"/>
                </a:lnTo>
                <a:lnTo>
                  <a:pt x="3432275" y="2211857"/>
                </a:lnTo>
                <a:lnTo>
                  <a:pt x="3419503" y="2255992"/>
                </a:lnTo>
                <a:lnTo>
                  <a:pt x="3405611" y="2299639"/>
                </a:lnTo>
                <a:lnTo>
                  <a:pt x="3390614" y="2342782"/>
                </a:lnTo>
                <a:lnTo>
                  <a:pt x="3374530" y="2385404"/>
                </a:lnTo>
                <a:lnTo>
                  <a:pt x="3357376" y="2427488"/>
                </a:lnTo>
                <a:lnTo>
                  <a:pt x="3339167" y="2469018"/>
                </a:lnTo>
                <a:lnTo>
                  <a:pt x="3319922" y="2509977"/>
                </a:lnTo>
                <a:lnTo>
                  <a:pt x="3299655" y="2550348"/>
                </a:lnTo>
                <a:lnTo>
                  <a:pt x="3278384" y="2590115"/>
                </a:lnTo>
                <a:lnTo>
                  <a:pt x="3256126" y="2629261"/>
                </a:lnTo>
                <a:lnTo>
                  <a:pt x="3232897" y="2667769"/>
                </a:lnTo>
                <a:lnTo>
                  <a:pt x="3208715" y="2705623"/>
                </a:lnTo>
                <a:lnTo>
                  <a:pt x="3183594" y="2742806"/>
                </a:lnTo>
                <a:lnTo>
                  <a:pt x="3157553" y="2779302"/>
                </a:lnTo>
                <a:lnTo>
                  <a:pt x="3130608" y="2815093"/>
                </a:lnTo>
                <a:lnTo>
                  <a:pt x="3102775" y="2850164"/>
                </a:lnTo>
                <a:lnTo>
                  <a:pt x="3074072" y="2884496"/>
                </a:lnTo>
                <a:lnTo>
                  <a:pt x="3044514" y="2918075"/>
                </a:lnTo>
                <a:lnTo>
                  <a:pt x="3014119" y="2950883"/>
                </a:lnTo>
                <a:lnTo>
                  <a:pt x="2982903" y="2982903"/>
                </a:lnTo>
                <a:lnTo>
                  <a:pt x="2950883" y="3014119"/>
                </a:lnTo>
                <a:lnTo>
                  <a:pt x="2918075" y="3044514"/>
                </a:lnTo>
                <a:lnTo>
                  <a:pt x="2884496" y="3074072"/>
                </a:lnTo>
                <a:lnTo>
                  <a:pt x="2850164" y="3102775"/>
                </a:lnTo>
                <a:lnTo>
                  <a:pt x="2815093" y="3130608"/>
                </a:lnTo>
                <a:lnTo>
                  <a:pt x="2779302" y="3157553"/>
                </a:lnTo>
                <a:lnTo>
                  <a:pt x="2742806" y="3183594"/>
                </a:lnTo>
                <a:lnTo>
                  <a:pt x="2705623" y="3208715"/>
                </a:lnTo>
                <a:lnTo>
                  <a:pt x="2667769" y="3232897"/>
                </a:lnTo>
                <a:lnTo>
                  <a:pt x="2629261" y="3256126"/>
                </a:lnTo>
                <a:lnTo>
                  <a:pt x="2590115" y="3278384"/>
                </a:lnTo>
                <a:lnTo>
                  <a:pt x="2550348" y="3299655"/>
                </a:lnTo>
                <a:lnTo>
                  <a:pt x="2509977" y="3319922"/>
                </a:lnTo>
                <a:lnTo>
                  <a:pt x="2469018" y="3339167"/>
                </a:lnTo>
                <a:lnTo>
                  <a:pt x="2427488" y="3357376"/>
                </a:lnTo>
                <a:lnTo>
                  <a:pt x="2385404" y="3374530"/>
                </a:lnTo>
                <a:lnTo>
                  <a:pt x="2342782" y="3390614"/>
                </a:lnTo>
                <a:lnTo>
                  <a:pt x="2299639" y="3405611"/>
                </a:lnTo>
                <a:lnTo>
                  <a:pt x="2255992" y="3419503"/>
                </a:lnTo>
                <a:lnTo>
                  <a:pt x="2211857" y="3432275"/>
                </a:lnTo>
                <a:lnTo>
                  <a:pt x="2167250" y="3443909"/>
                </a:lnTo>
                <a:lnTo>
                  <a:pt x="2122190" y="3454390"/>
                </a:lnTo>
                <a:lnTo>
                  <a:pt x="2076692" y="3463700"/>
                </a:lnTo>
                <a:lnTo>
                  <a:pt x="2030772" y="3471822"/>
                </a:lnTo>
                <a:lnTo>
                  <a:pt x="1984448" y="3478741"/>
                </a:lnTo>
                <a:lnTo>
                  <a:pt x="1937737" y="3484439"/>
                </a:lnTo>
                <a:lnTo>
                  <a:pt x="1890654" y="3488900"/>
                </a:lnTo>
                <a:lnTo>
                  <a:pt x="1843217" y="3492107"/>
                </a:lnTo>
                <a:lnTo>
                  <a:pt x="1795442" y="3494043"/>
                </a:lnTo>
                <a:lnTo>
                  <a:pt x="1747346" y="3494692"/>
                </a:lnTo>
                <a:lnTo>
                  <a:pt x="1699250" y="3494043"/>
                </a:lnTo>
                <a:lnTo>
                  <a:pt x="1651475" y="3492107"/>
                </a:lnTo>
                <a:lnTo>
                  <a:pt x="1604038" y="3488900"/>
                </a:lnTo>
                <a:lnTo>
                  <a:pt x="1556955" y="3484439"/>
                </a:lnTo>
                <a:lnTo>
                  <a:pt x="1510243" y="3478741"/>
                </a:lnTo>
                <a:lnTo>
                  <a:pt x="1463920" y="3471822"/>
                </a:lnTo>
                <a:lnTo>
                  <a:pt x="1418000" y="3463700"/>
                </a:lnTo>
                <a:lnTo>
                  <a:pt x="1372502" y="3454390"/>
                </a:lnTo>
                <a:lnTo>
                  <a:pt x="1327442" y="3443909"/>
                </a:lnTo>
                <a:lnTo>
                  <a:pt x="1282835" y="3432275"/>
                </a:lnTo>
                <a:lnTo>
                  <a:pt x="1238700" y="3419503"/>
                </a:lnTo>
                <a:lnTo>
                  <a:pt x="1195053" y="3405611"/>
                </a:lnTo>
                <a:lnTo>
                  <a:pt x="1151910" y="3390614"/>
                </a:lnTo>
                <a:lnTo>
                  <a:pt x="1109288" y="3374530"/>
                </a:lnTo>
                <a:lnTo>
                  <a:pt x="1067204" y="3357376"/>
                </a:lnTo>
                <a:lnTo>
                  <a:pt x="1025674" y="3339167"/>
                </a:lnTo>
                <a:lnTo>
                  <a:pt x="984715" y="3319922"/>
                </a:lnTo>
                <a:lnTo>
                  <a:pt x="944344" y="3299655"/>
                </a:lnTo>
                <a:lnTo>
                  <a:pt x="904577" y="3278384"/>
                </a:lnTo>
                <a:lnTo>
                  <a:pt x="865431" y="3256126"/>
                </a:lnTo>
                <a:lnTo>
                  <a:pt x="826923" y="3232897"/>
                </a:lnTo>
                <a:lnTo>
                  <a:pt x="789069" y="3208715"/>
                </a:lnTo>
                <a:lnTo>
                  <a:pt x="751886" y="3183594"/>
                </a:lnTo>
                <a:lnTo>
                  <a:pt x="715390" y="3157553"/>
                </a:lnTo>
                <a:lnTo>
                  <a:pt x="679599" y="3130608"/>
                </a:lnTo>
                <a:lnTo>
                  <a:pt x="644528" y="3102775"/>
                </a:lnTo>
                <a:lnTo>
                  <a:pt x="610196" y="3074072"/>
                </a:lnTo>
                <a:lnTo>
                  <a:pt x="576617" y="3044514"/>
                </a:lnTo>
                <a:lnTo>
                  <a:pt x="543809" y="3014119"/>
                </a:lnTo>
                <a:lnTo>
                  <a:pt x="511789" y="2982903"/>
                </a:lnTo>
                <a:lnTo>
                  <a:pt x="480573" y="2950883"/>
                </a:lnTo>
                <a:lnTo>
                  <a:pt x="450178" y="2918075"/>
                </a:lnTo>
                <a:lnTo>
                  <a:pt x="420620" y="2884496"/>
                </a:lnTo>
                <a:lnTo>
                  <a:pt x="391917" y="2850164"/>
                </a:lnTo>
                <a:lnTo>
                  <a:pt x="364084" y="2815093"/>
                </a:lnTo>
                <a:lnTo>
                  <a:pt x="337139" y="2779302"/>
                </a:lnTo>
                <a:lnTo>
                  <a:pt x="311098" y="2742806"/>
                </a:lnTo>
                <a:lnTo>
                  <a:pt x="285977" y="2705623"/>
                </a:lnTo>
                <a:lnTo>
                  <a:pt x="261794" y="2667769"/>
                </a:lnTo>
                <a:lnTo>
                  <a:pt x="238566" y="2629261"/>
                </a:lnTo>
                <a:lnTo>
                  <a:pt x="216308" y="2590115"/>
                </a:lnTo>
                <a:lnTo>
                  <a:pt x="195037" y="2550348"/>
                </a:lnTo>
                <a:lnTo>
                  <a:pt x="174770" y="2509977"/>
                </a:lnTo>
                <a:lnTo>
                  <a:pt x="155525" y="2469018"/>
                </a:lnTo>
                <a:lnTo>
                  <a:pt x="137316" y="2427488"/>
                </a:lnTo>
                <a:lnTo>
                  <a:pt x="120162" y="2385404"/>
                </a:lnTo>
                <a:lnTo>
                  <a:pt x="104078" y="2342782"/>
                </a:lnTo>
                <a:lnTo>
                  <a:pt x="89081" y="2299639"/>
                </a:lnTo>
                <a:lnTo>
                  <a:pt x="75189" y="2255992"/>
                </a:lnTo>
                <a:lnTo>
                  <a:pt x="62417" y="2211857"/>
                </a:lnTo>
                <a:lnTo>
                  <a:pt x="50783" y="2167250"/>
                </a:lnTo>
                <a:lnTo>
                  <a:pt x="40302" y="2122190"/>
                </a:lnTo>
                <a:lnTo>
                  <a:pt x="30992" y="2076692"/>
                </a:lnTo>
                <a:lnTo>
                  <a:pt x="22870" y="2030772"/>
                </a:lnTo>
                <a:lnTo>
                  <a:pt x="15951" y="1984448"/>
                </a:lnTo>
                <a:lnTo>
                  <a:pt x="10253" y="1937737"/>
                </a:lnTo>
                <a:lnTo>
                  <a:pt x="5792" y="1890654"/>
                </a:lnTo>
                <a:lnTo>
                  <a:pt x="2585" y="1843217"/>
                </a:lnTo>
                <a:lnTo>
                  <a:pt x="649" y="1795442"/>
                </a:lnTo>
                <a:lnTo>
                  <a:pt x="0" y="1747346"/>
                </a:lnTo>
                <a:close/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174" y="3869995"/>
            <a:ext cx="2301875" cy="777875"/>
          </a:xfrm>
          <a:custGeom>
            <a:avLst/>
            <a:gdLst/>
            <a:ahLst/>
            <a:cxnLst/>
            <a:rect l="l" t="t" r="r" b="b"/>
            <a:pathLst>
              <a:path w="2301875" h="777875">
                <a:moveTo>
                  <a:pt x="0" y="777323"/>
                </a:moveTo>
                <a:lnTo>
                  <a:pt x="23015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93720" y="3840168"/>
            <a:ext cx="92075" cy="59690"/>
          </a:xfrm>
          <a:custGeom>
            <a:avLst/>
            <a:gdLst/>
            <a:ahLst/>
            <a:cxnLst/>
            <a:rect l="l" t="t" r="r" b="b"/>
            <a:pathLst>
              <a:path w="92075" h="59689">
                <a:moveTo>
                  <a:pt x="20124" y="59624"/>
                </a:moveTo>
                <a:lnTo>
                  <a:pt x="91974" y="2149"/>
                </a:lnTo>
                <a:lnTo>
                  <a:pt x="0" y="0"/>
                </a:lnTo>
                <a:lnTo>
                  <a:pt x="20124" y="59624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89423" y="1328024"/>
            <a:ext cx="2089150" cy="889000"/>
          </a:xfrm>
          <a:custGeom>
            <a:avLst/>
            <a:gdLst/>
            <a:ahLst/>
            <a:cxnLst/>
            <a:rect l="l" t="t" r="r" b="b"/>
            <a:pathLst>
              <a:path w="2089150" h="889000">
                <a:moveTo>
                  <a:pt x="0" y="0"/>
                </a:moveTo>
                <a:lnTo>
                  <a:pt x="2089020" y="888848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66119" y="2187918"/>
            <a:ext cx="92075" cy="62865"/>
          </a:xfrm>
          <a:custGeom>
            <a:avLst/>
            <a:gdLst/>
            <a:ahLst/>
            <a:cxnLst/>
            <a:rect l="l" t="t" r="r" b="b"/>
            <a:pathLst>
              <a:path w="92075" h="62865">
                <a:moveTo>
                  <a:pt x="0" y="57907"/>
                </a:moveTo>
                <a:lnTo>
                  <a:pt x="91874" y="62802"/>
                </a:lnTo>
                <a:lnTo>
                  <a:pt x="24649" y="0"/>
                </a:lnTo>
                <a:lnTo>
                  <a:pt x="0" y="57907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470886" y="3099345"/>
            <a:ext cx="2160270" cy="0"/>
          </a:xfrm>
          <a:custGeom>
            <a:avLst/>
            <a:gdLst/>
            <a:ahLst/>
            <a:cxnLst/>
            <a:rect l="l" t="t" r="r" b="b"/>
            <a:pathLst>
              <a:path w="2160270">
                <a:moveTo>
                  <a:pt x="0" y="0"/>
                </a:moveTo>
                <a:lnTo>
                  <a:pt x="2159995" y="0"/>
                </a:lnTo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30883" y="3067880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0" y="62929"/>
                </a:moveTo>
                <a:lnTo>
                  <a:pt x="86449" y="31464"/>
                </a:lnTo>
                <a:lnTo>
                  <a:pt x="0" y="0"/>
                </a:lnTo>
                <a:lnTo>
                  <a:pt x="0" y="62929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0509" y="1090350"/>
            <a:ext cx="352424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0985" y="1080824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00359" y="3918269"/>
            <a:ext cx="295274" cy="361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90835" y="3908743"/>
            <a:ext cx="314325" cy="381000"/>
          </a:xfrm>
          <a:custGeom>
            <a:avLst/>
            <a:gdLst/>
            <a:ahLst/>
            <a:cxnLst/>
            <a:rect l="l" t="t" r="r" b="b"/>
            <a:pathLst>
              <a:path w="314325" h="381000">
                <a:moveTo>
                  <a:pt x="0" y="0"/>
                </a:moveTo>
                <a:lnTo>
                  <a:pt x="314324" y="0"/>
                </a:lnTo>
                <a:lnTo>
                  <a:pt x="314324" y="380999"/>
                </a:lnTo>
                <a:lnTo>
                  <a:pt x="0" y="380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245910" y="2615947"/>
            <a:ext cx="352424" cy="304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6386" y="2606421"/>
            <a:ext cx="371475" cy="323850"/>
          </a:xfrm>
          <a:custGeom>
            <a:avLst/>
            <a:gdLst/>
            <a:ahLst/>
            <a:cxnLst/>
            <a:rect l="l" t="t" r="r" b="b"/>
            <a:pathLst>
              <a:path w="371475" h="323850">
                <a:moveTo>
                  <a:pt x="0" y="0"/>
                </a:moveTo>
                <a:lnTo>
                  <a:pt x="371474" y="0"/>
                </a:lnTo>
                <a:lnTo>
                  <a:pt x="371474" y="323849"/>
                </a:lnTo>
                <a:lnTo>
                  <a:pt x="0" y="3238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85386" y="3290870"/>
            <a:ext cx="2112010" cy="0"/>
          </a:xfrm>
          <a:custGeom>
            <a:avLst/>
            <a:gdLst/>
            <a:ahLst/>
            <a:cxnLst/>
            <a:rect l="l" t="t" r="r" b="b"/>
            <a:pathLst>
              <a:path w="2112009">
                <a:moveTo>
                  <a:pt x="2111695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98938" y="3259405"/>
            <a:ext cx="86995" cy="63500"/>
          </a:xfrm>
          <a:custGeom>
            <a:avLst/>
            <a:gdLst/>
            <a:ahLst/>
            <a:cxnLst/>
            <a:rect l="l" t="t" r="r" b="b"/>
            <a:pathLst>
              <a:path w="86995" h="63500">
                <a:moveTo>
                  <a:pt x="86449" y="0"/>
                </a:moveTo>
                <a:lnTo>
                  <a:pt x="0" y="31464"/>
                </a:lnTo>
                <a:lnTo>
                  <a:pt x="86449" y="62929"/>
                </a:lnTo>
                <a:lnTo>
                  <a:pt x="8644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2195267" y="857250"/>
            <a:ext cx="1824989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5" dirty="0">
                <a:solidFill>
                  <a:srgbClr val="38751C"/>
                </a:solidFill>
              </a:rPr>
              <a:t>activations</a:t>
            </a:r>
            <a:endParaRPr sz="3000"/>
          </a:p>
        </p:txBody>
      </p:sp>
      <p:sp>
        <p:nvSpPr>
          <p:cNvPr id="20" name="object 20"/>
          <p:cNvSpPr/>
          <p:nvPr/>
        </p:nvSpPr>
        <p:spPr>
          <a:xfrm>
            <a:off x="7164960" y="3412445"/>
            <a:ext cx="514348" cy="6762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155460" y="3402920"/>
            <a:ext cx="533400" cy="695325"/>
          </a:xfrm>
          <a:custGeom>
            <a:avLst/>
            <a:gdLst/>
            <a:ahLst/>
            <a:cxnLst/>
            <a:rect l="l" t="t" r="r" b="b"/>
            <a:pathLst>
              <a:path w="533400" h="695325">
                <a:moveTo>
                  <a:pt x="0" y="0"/>
                </a:moveTo>
                <a:lnTo>
                  <a:pt x="533373" y="0"/>
                </a:lnTo>
                <a:lnTo>
                  <a:pt x="533373" y="695323"/>
                </a:lnTo>
                <a:lnTo>
                  <a:pt x="0" y="6953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398744" y="2147685"/>
            <a:ext cx="485773" cy="638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389244" y="2138160"/>
            <a:ext cx="504825" cy="657225"/>
          </a:xfrm>
          <a:custGeom>
            <a:avLst/>
            <a:gdLst/>
            <a:ahLst/>
            <a:cxnLst/>
            <a:rect l="l" t="t" r="r" b="b"/>
            <a:pathLst>
              <a:path w="504825" h="657225">
                <a:moveTo>
                  <a:pt x="0" y="0"/>
                </a:moveTo>
                <a:lnTo>
                  <a:pt x="504823" y="0"/>
                </a:lnTo>
                <a:lnTo>
                  <a:pt x="504823" y="657223"/>
                </a:lnTo>
                <a:lnTo>
                  <a:pt x="0" y="65722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98743" y="3350294"/>
            <a:ext cx="409574" cy="704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244" y="3340757"/>
            <a:ext cx="428625" cy="723900"/>
          </a:xfrm>
          <a:custGeom>
            <a:avLst/>
            <a:gdLst/>
            <a:ahLst/>
            <a:cxnLst/>
            <a:rect l="l" t="t" r="r" b="b"/>
            <a:pathLst>
              <a:path w="428625" h="723900">
                <a:moveTo>
                  <a:pt x="0" y="0"/>
                </a:moveTo>
                <a:lnTo>
                  <a:pt x="428599" y="0"/>
                </a:lnTo>
                <a:lnTo>
                  <a:pt x="428599" y="723886"/>
                </a:lnTo>
                <a:lnTo>
                  <a:pt x="0" y="72388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body" idx="1"/>
          </p:nvPr>
        </p:nvSpPr>
        <p:spPr>
          <a:xfrm>
            <a:off x="765798" y="2150921"/>
            <a:ext cx="7612402" cy="3200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52470" marR="2814955" algn="ctr"/>
            <a:r>
              <a:rPr spc="-5" dirty="0"/>
              <a:t>“local</a:t>
            </a:r>
            <a:r>
              <a:rPr spc="-35" dirty="0"/>
              <a:t> </a:t>
            </a:r>
            <a:r>
              <a:rPr spc="-5" dirty="0"/>
              <a:t>gradient”</a:t>
            </a:r>
          </a:p>
          <a:p>
            <a:pPr marL="3252470"/>
            <a:endParaRPr spc="-5" dirty="0"/>
          </a:p>
          <a:p>
            <a:pPr marL="3252470"/>
            <a:endParaRPr sz="2350">
              <a:latin typeface="Times New Roman"/>
              <a:cs typeface="Times New Roman"/>
            </a:endParaRPr>
          </a:p>
          <a:p>
            <a:pPr marL="3252470" marR="2941320" algn="ctr"/>
            <a:r>
              <a:rPr sz="4800" spc="-5" dirty="0">
                <a:solidFill>
                  <a:srgbClr val="000000"/>
                </a:solidFill>
              </a:rPr>
              <a:t>f</a:t>
            </a:r>
            <a:endParaRPr sz="4800"/>
          </a:p>
          <a:p>
            <a:pPr marL="3252470">
              <a:spcBef>
                <a:spcPts val="20"/>
              </a:spcBef>
            </a:pPr>
            <a:endParaRPr sz="7050">
              <a:latin typeface="Times New Roman"/>
              <a:cs typeface="Times New Roman"/>
            </a:endParaRPr>
          </a:p>
          <a:p>
            <a:pPr marL="6031865"/>
            <a:r>
              <a:rPr sz="3000" spc="-5" dirty="0"/>
              <a:t>gradients</a:t>
            </a:r>
            <a:endParaRPr sz="3000"/>
          </a:p>
        </p:txBody>
      </p:sp>
      <p:sp>
        <p:nvSpPr>
          <p:cNvPr id="27" name="object 27"/>
          <p:cNvSpPr/>
          <p:nvPr/>
        </p:nvSpPr>
        <p:spPr>
          <a:xfrm>
            <a:off x="799524" y="1569286"/>
            <a:ext cx="2129395" cy="1553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84738" y="1598789"/>
            <a:ext cx="811530" cy="833119"/>
          </a:xfrm>
          <a:custGeom>
            <a:avLst/>
            <a:gdLst/>
            <a:ahLst/>
            <a:cxnLst/>
            <a:rect l="l" t="t" r="r" b="b"/>
            <a:pathLst>
              <a:path w="811530" h="833119">
                <a:moveTo>
                  <a:pt x="281399" y="0"/>
                </a:moveTo>
                <a:lnTo>
                  <a:pt x="811198" y="260399"/>
                </a:lnTo>
                <a:lnTo>
                  <a:pt x="529798" y="833098"/>
                </a:lnTo>
                <a:lnTo>
                  <a:pt x="0" y="572698"/>
                </a:lnTo>
                <a:lnTo>
                  <a:pt x="28139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02508" y="4046528"/>
            <a:ext cx="2132702" cy="1320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195922" y="4528467"/>
            <a:ext cx="767080" cy="796290"/>
          </a:xfrm>
          <a:custGeom>
            <a:avLst/>
            <a:gdLst/>
            <a:ahLst/>
            <a:cxnLst/>
            <a:rect l="l" t="t" r="r" b="b"/>
            <a:pathLst>
              <a:path w="767080" h="796289">
                <a:moveTo>
                  <a:pt x="0" y="193199"/>
                </a:moveTo>
                <a:lnTo>
                  <a:pt x="557698" y="0"/>
                </a:lnTo>
                <a:lnTo>
                  <a:pt x="766798" y="602998"/>
                </a:lnTo>
                <a:lnTo>
                  <a:pt x="209099" y="796198"/>
                </a:lnTo>
                <a:lnTo>
                  <a:pt x="0" y="193199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53371" y="1511916"/>
            <a:ext cx="2042795" cy="901700"/>
          </a:xfrm>
          <a:custGeom>
            <a:avLst/>
            <a:gdLst/>
            <a:ahLst/>
            <a:cxnLst/>
            <a:rect l="l" t="t" r="r" b="b"/>
            <a:pathLst>
              <a:path w="2042795" h="901700">
                <a:moveTo>
                  <a:pt x="2042523" y="901255"/>
                </a:moveTo>
                <a:lnTo>
                  <a:pt x="0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74279" y="1477017"/>
            <a:ext cx="92075" cy="64135"/>
          </a:xfrm>
          <a:custGeom>
            <a:avLst/>
            <a:gdLst/>
            <a:ahLst/>
            <a:cxnLst/>
            <a:rect l="l" t="t" r="r" b="b"/>
            <a:pathLst>
              <a:path w="92075" h="64134">
                <a:moveTo>
                  <a:pt x="91794" y="6112"/>
                </a:moveTo>
                <a:lnTo>
                  <a:pt x="0" y="0"/>
                </a:lnTo>
                <a:lnTo>
                  <a:pt x="66389" y="63687"/>
                </a:lnTo>
                <a:lnTo>
                  <a:pt x="91794" y="6112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82509" y="3962343"/>
            <a:ext cx="2277745" cy="745490"/>
          </a:xfrm>
          <a:custGeom>
            <a:avLst/>
            <a:gdLst/>
            <a:ahLst/>
            <a:cxnLst/>
            <a:rect l="l" t="t" r="r" b="b"/>
            <a:pathLst>
              <a:path w="2277745" h="745489">
                <a:moveTo>
                  <a:pt x="2277560" y="0"/>
                </a:moveTo>
                <a:lnTo>
                  <a:pt x="0" y="745048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0344" y="4677493"/>
            <a:ext cx="92075" cy="60325"/>
          </a:xfrm>
          <a:custGeom>
            <a:avLst/>
            <a:gdLst/>
            <a:ahLst/>
            <a:cxnLst/>
            <a:rect l="l" t="t" r="r" b="b"/>
            <a:pathLst>
              <a:path w="92075" h="60325">
                <a:moveTo>
                  <a:pt x="72382" y="0"/>
                </a:moveTo>
                <a:lnTo>
                  <a:pt x="0" y="56799"/>
                </a:lnTo>
                <a:lnTo>
                  <a:pt x="91947" y="59824"/>
                </a:lnTo>
                <a:lnTo>
                  <a:pt x="72382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99118" y="5586262"/>
            <a:ext cx="1579880" cy="288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90"/>
              </a:lnSpc>
            </a:pPr>
            <a:r>
              <a:rPr sz="3000" spc="-7" baseline="1388" dirty="0">
                <a:solidFill>
                  <a:srgbClr val="FFFFFF"/>
                </a:solidFill>
                <a:latin typeface="Arial"/>
                <a:cs typeface="Arial"/>
              </a:rPr>
              <a:t>Lecture 4 </a:t>
            </a:r>
            <a:r>
              <a:rPr sz="3000" baseline="1388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3000" spc="-225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A665C6-FDCB-478E-8FB0-E5BCD88DEFA1}"/>
              </a:ext>
            </a:extLst>
          </p:cNvPr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Andrej </a:t>
            </a:r>
            <a:r>
              <a:rPr lang="en-US" sz="1050" dirty="0" err="1"/>
              <a:t>Karpathy</a:t>
            </a:r>
            <a:endParaRPr lang="en-US" sz="105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FA2552-0438-604D-A074-0BE5A331C72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374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0"/>
          </a:xfrm>
        </p:spPr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D05A50-24CB-234D-B0E5-B269F9332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59DEC-22BE-4F83-BAA8-9945FF969969}" type="slidenum">
              <a:rPr lang="en-US" smtClean="0">
                <a:solidFill>
                  <a:srgbClr val="000000"/>
                </a:solidFill>
              </a:rPr>
              <a:pPr/>
              <a:t>81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163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24" y="914400"/>
            <a:ext cx="543006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Neural network with specialized connectivity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Stack multiple stages of feature extractors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Higher stages compute more global, more invariant, </a:t>
            </a:r>
            <a:r>
              <a:rPr lang="en-US" sz="2200" i="1" dirty="0"/>
              <a:t>more abstract</a:t>
            </a:r>
            <a:r>
              <a:rPr lang="en-US" sz="2200" dirty="0"/>
              <a:t>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Classification layer at the 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383"/>
          <a:stretch/>
        </p:blipFill>
        <p:spPr>
          <a:xfrm>
            <a:off x="5605070" y="976860"/>
            <a:ext cx="3276600" cy="2637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7032" y="6196679"/>
            <a:ext cx="88334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LeCun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Bottou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Y.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Bengio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and P.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Haffner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Gradient-based learning applied to document recognition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Proceedings of the IEEE 86(11): 2278–2324, 1998.</a:t>
            </a:r>
          </a:p>
        </p:txBody>
      </p:sp>
      <p:pic>
        <p:nvPicPr>
          <p:cNvPr id="13" name="Content Placeholder 3" descr="lenet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8756" y="3740695"/>
            <a:ext cx="8722844" cy="2507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05141" y="6610662"/>
            <a:ext cx="17388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9DEF68-2322-D240-9D78-28547A545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Feed-forward feature extraction: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Convolve input with learned filters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Apply non-linearity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Spatial pooling (</a:t>
            </a:r>
            <a:r>
              <a:rPr lang="en-US" b="1" dirty="0" err="1"/>
              <a:t>downsample</a:t>
            </a:r>
            <a:r>
              <a:rPr lang="en-US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Supervised training of convolutional </a:t>
            </a:r>
            <a:br>
              <a:rPr lang="en-US" sz="2400" dirty="0"/>
            </a:br>
            <a:r>
              <a:rPr lang="en-US" sz="2400" dirty="0"/>
              <a:t>filters by back-propagating </a:t>
            </a:r>
            <a:br>
              <a:rPr lang="en-US" sz="2400" dirty="0"/>
            </a:br>
            <a:r>
              <a:rPr lang="en-US" sz="2400" dirty="0"/>
              <a:t>classification error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604084"/>
            <a:ext cx="1911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Lana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Lazebnik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Convolutional Neural Networks (CNN)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306206" y="1205498"/>
            <a:ext cx="2648607" cy="5398586"/>
            <a:chOff x="6306206" y="1205498"/>
            <a:chExt cx="2648607" cy="5398586"/>
          </a:xfrm>
        </p:grpSpPr>
        <p:grpSp>
          <p:nvGrpSpPr>
            <p:cNvPr id="8" name="Group 7"/>
            <p:cNvGrpSpPr/>
            <p:nvPr/>
          </p:nvGrpSpPr>
          <p:grpSpPr>
            <a:xfrm>
              <a:off x="6388751" y="2606380"/>
              <a:ext cx="2513164" cy="3997704"/>
              <a:chOff x="6404518" y="2819400"/>
              <a:chExt cx="2513164" cy="3997704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6404518" y="6324600"/>
                <a:ext cx="2513164" cy="492504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Input Image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404518" y="5124228"/>
                <a:ext cx="2513164" cy="74317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Convolution (Learned)</a:t>
                </a: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6404518" y="4191000"/>
                <a:ext cx="2513164" cy="49250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Non-linearity</a:t>
                </a: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421393" y="3241296"/>
                <a:ext cx="2492926" cy="492504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Myriad Pro"/>
                  </a:rPr>
                  <a:t>Spatial pooling</a:t>
                </a:r>
              </a:p>
            </p:txBody>
          </p:sp>
          <p:sp>
            <p:nvSpPr>
              <p:cNvPr id="9" name="Up Arrow 8"/>
              <p:cNvSpPr/>
              <p:nvPr/>
            </p:nvSpPr>
            <p:spPr>
              <a:xfrm>
                <a:off x="7458428" y="59157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Up Arrow 9"/>
              <p:cNvSpPr/>
              <p:nvPr/>
            </p:nvSpPr>
            <p:spPr>
              <a:xfrm>
                <a:off x="7462196" y="4723244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" name="Up Arrow 10"/>
              <p:cNvSpPr/>
              <p:nvPr/>
            </p:nvSpPr>
            <p:spPr>
              <a:xfrm>
                <a:off x="7465964" y="3782126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Up Arrow 13"/>
              <p:cNvSpPr/>
              <p:nvPr/>
            </p:nvSpPr>
            <p:spPr>
              <a:xfrm>
                <a:off x="7469732" y="2819400"/>
                <a:ext cx="391837" cy="408874"/>
              </a:xfrm>
              <a:prstGeom prst="up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30" tIns="45715" rIns="91430" bIns="45715"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9" name="Up Arrow 18"/>
            <p:cNvSpPr/>
            <p:nvPr/>
          </p:nvSpPr>
          <p:spPr>
            <a:xfrm>
              <a:off x="7441787" y="1737417"/>
              <a:ext cx="391837" cy="408874"/>
            </a:xfrm>
            <a:prstGeom prst="up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6306206" y="1205498"/>
              <a:ext cx="2648607" cy="4925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Output (class </a:t>
              </a: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probs</a:t>
              </a: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Myriad Pro"/>
                </a:rPr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88891" y="1898082"/>
              <a:ext cx="6976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…</a:t>
              </a:r>
            </a:p>
          </p:txBody>
        </p:sp>
      </p:grp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3D84B746-2338-094F-AA94-67BF7F0D8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0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ter_z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1" t="7861" r="9666" b="12045"/>
          <a:stretch>
            <a:fillRect/>
          </a:stretch>
        </p:blipFill>
        <p:spPr bwMode="auto">
          <a:xfrm>
            <a:off x="4953000" y="1524001"/>
            <a:ext cx="4094163" cy="272891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1. Convolution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5101" y="1066800"/>
            <a:ext cx="4916215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Apply learned filter weights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One feature map per filter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dirty="0"/>
              <a:t>Stride can be greater than 1 (faster, less memory)</a:t>
            </a:r>
          </a:p>
        </p:txBody>
      </p:sp>
      <p:pic>
        <p:nvPicPr>
          <p:cNvPr id="17415" name="Picture 1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8" y="3581400"/>
            <a:ext cx="4114800" cy="2743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7" t="4254" r="5028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ilter_z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2" t="8075" r="9827" b="11832"/>
          <a:stretch>
            <a:fillRect/>
          </a:stretch>
        </p:blipFill>
        <p:spPr bwMode="auto">
          <a:xfrm>
            <a:off x="4802189" y="3581400"/>
            <a:ext cx="4113212" cy="27765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18" name="Rectangle 6"/>
          <p:cNvSpPr>
            <a:spLocks noChangeArrowheads="1"/>
          </p:cNvSpPr>
          <p:nvPr/>
        </p:nvSpPr>
        <p:spPr bwMode="auto">
          <a:xfrm>
            <a:off x="1676400" y="6334125"/>
            <a:ext cx="869128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Input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18284" y="6324600"/>
            <a:ext cx="19303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Feature Map</a:t>
            </a:r>
          </a:p>
        </p:txBody>
      </p:sp>
      <p:sp>
        <p:nvSpPr>
          <p:cNvPr id="9" name="Right Arrow 8"/>
          <p:cNvSpPr>
            <a:spLocks noChangeArrowheads="1"/>
          </p:cNvSpPr>
          <p:nvPr/>
        </p:nvSpPr>
        <p:spPr bwMode="auto">
          <a:xfrm>
            <a:off x="4268788" y="48006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7" t="4254" r="28177" b="52721"/>
          <a:stretch>
            <a:fillRect/>
          </a:stretch>
        </p:blipFill>
        <p:spPr bwMode="auto">
          <a:xfrm>
            <a:off x="60326" y="3581401"/>
            <a:ext cx="777875" cy="773113"/>
          </a:xfrm>
          <a:prstGeom prst="rect">
            <a:avLst/>
          </a:prstGeom>
          <a:noFill/>
          <a:ln w="25400">
            <a:solidFill>
              <a:srgbClr val="12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>
            <a:spLocks noChangeArrowheads="1"/>
          </p:cNvSpPr>
          <p:nvPr/>
        </p:nvSpPr>
        <p:spPr bwMode="auto">
          <a:xfrm rot="-1977863">
            <a:off x="4317928" y="3618382"/>
            <a:ext cx="457200" cy="32173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A7CCB"/>
              </a:gs>
              <a:gs pos="20000">
                <a:srgbClr val="3C7BC7"/>
              </a:gs>
              <a:gs pos="100000">
                <a:srgbClr val="2C5D98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1" y="3733801"/>
            <a:ext cx="204788" cy="1200318"/>
          </a:xfrm>
          <a:prstGeom prst="rect">
            <a:avLst/>
          </a:prstGeom>
        </p:spPr>
        <p:txBody>
          <a:bodyPr lIns="91430" tIns="45715" rIns="91430" bIns="45715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6604084"/>
            <a:ext cx="1736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E9097FC-CBC5-0049-932A-19A1C6BA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35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1423E-6 1.75382E-6 C 0.01564 -0.00718 0.09033 -0.00625 0.09675 -0.00648 C 0.14713 -0.01388 0.17058 -0.00926 0.23936 -0.0081 C 0.28314 -0.0044 0.33108 -0.02083 0.37225 -0.00324 C 0.37833 0.0081 0.37711 0.00324 0.37711 0.02475 C 0.37711 0.0826 0.37086 0.07034 0.32378 0.07103 C 0.23242 0.07196 0.14105 0.07219 0.04968 0.07288 C 0.03474 0.07334 0.01963 0.07242 0.00487 0.0745 C -0.00295 0.07543 0.00313 0.09509 0.00365 0.10574 C 0.004 0.11823 -0.00469 0.14229 0.00487 0.14391 C 0.08824 0.15687 0.17266 0.14484 0.25673 0.14553 C 0.29182 0.14599 0.32708 0.14599 0.36234 0.14715 C 0.36721 0.14715 0.37294 0.14484 0.37711 0.14877 C 0.38145 0.1527 0.3785 0.16312 0.37971 0.17029 C 0.37728 0.26353 0.38215 0.23878 0.29773 0.2397 C 0.21626 0.2404 0.1348 0.24063 0.05333 0.24132 C 0.03509 0.24317 0.01598 0.23692 -0.00121 0.24456 C -0.00486 0.24595 -0.00052 0.25451 -3.31423E-6 0.2596 C 0.00296 0.37991 -0.01129 0.30726 0.15998 0.31073 C 0.16155 0.31073 0.16328 0.31166 0.16502 0.31235 C 0.23033 0.31027 0.29547 0.30842 0.36095 0.30749 C 0.36547 0.3068 0.37468 0.30587 0.37468 0.30587 " pathEditMode="relative" ptsTypes="fffffffffffffffffffff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15" grpId="0" animBg="1"/>
      <p:bldP spid="1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marL="342865" indent="-342865">
              <a:spcBef>
                <a:spcPct val="20000"/>
              </a:spcBef>
            </a:pPr>
            <a:r>
              <a:rPr lang="en-US" sz="3200" dirty="0">
                <a:solidFill>
                  <a:schemeClr val="tx1"/>
                </a:solidFill>
                <a:latin typeface="+mn-lt"/>
              </a:rPr>
              <a:t>2. Non-Linearity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304027" y="960437"/>
            <a:ext cx="82296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Per-element (independent)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options: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Tanh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92D050"/>
                </a:solidFill>
              </a:rPr>
              <a:t>Sigmoid</a:t>
            </a:r>
            <a:r>
              <a:rPr lang="en-US" dirty="0"/>
              <a:t>: 1/(1+exp(-x))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Rectified linear unit  (</a:t>
            </a:r>
            <a:r>
              <a:rPr lang="en-US" dirty="0" err="1">
                <a:solidFill>
                  <a:srgbClr val="0070C0"/>
                </a:solidFill>
              </a:rPr>
              <a:t>ReLU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pPr lvl="2"/>
            <a:r>
              <a:rPr lang="en-US" dirty="0"/>
              <a:t>Avoids saturation issues</a:t>
            </a:r>
          </a:p>
        </p:txBody>
      </p:sp>
      <p:pic>
        <p:nvPicPr>
          <p:cNvPr id="7" name="Picture 6" descr="tanh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15480"/>
            <a:ext cx="1931552" cy="1447800"/>
          </a:xfrm>
          <a:prstGeom prst="rect">
            <a:avLst/>
          </a:prstGeom>
        </p:spPr>
      </p:pic>
      <p:pic>
        <p:nvPicPr>
          <p:cNvPr id="8" name="Picture 7" descr="sigmoi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515480"/>
            <a:ext cx="1942918" cy="1456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/>
          <a:srcRect l="6366" t="5805" r="6355" b="595"/>
          <a:stretch/>
        </p:blipFill>
        <p:spPr>
          <a:xfrm>
            <a:off x="5181601" y="3200400"/>
            <a:ext cx="3838821" cy="30876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604084"/>
            <a:ext cx="22702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5F1841B-E583-EF47-9B8F-FB41E091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496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dobe Caslon Pro" charset="0"/>
              </a:rPr>
              <a:t>Sum or max over non-overlapping / overlapping regions</a:t>
            </a:r>
          </a:p>
          <a:p>
            <a:pPr marL="0" indent="0"/>
            <a:endParaRPr lang="en-US" sz="3200" dirty="0">
              <a:latin typeface="Adobe Caslon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26132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Rob Fergus, figure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60452" name="Picture 4" descr="http://cs231n.github.io/assets/cnn/pool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754" y="3725315"/>
            <a:ext cx="3158049" cy="2494490"/>
          </a:xfrm>
          <a:prstGeom prst="rect">
            <a:avLst/>
          </a:prstGeom>
          <a:noFill/>
        </p:spPr>
      </p:pic>
      <p:pic>
        <p:nvPicPr>
          <p:cNvPr id="360454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3036" y="3720059"/>
            <a:ext cx="4835379" cy="2261016"/>
          </a:xfrm>
          <a:prstGeom prst="rect">
            <a:avLst/>
          </a:prstGeom>
          <a:noFill/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C2C007B-19B0-DE45-B986-CFF33401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6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3. Spatial Pooling</a:t>
            </a:r>
          </a:p>
        </p:txBody>
      </p:sp>
      <p:sp>
        <p:nvSpPr>
          <p:cNvPr id="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dobe Caslon Pro" charset="0"/>
              </a:rPr>
              <a:t>Sum or max over non-overlapping / overlapping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dobe Caslon Pro" charset="0"/>
              </a:rPr>
              <a:t>Role of pooling: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/>
              <a:t>Invariance to small transformations</a:t>
            </a:r>
          </a:p>
          <a:p>
            <a:pPr marL="857250" lvl="1" indent="-457200" eaLnBrk="1" hangingPunct="1">
              <a:buFont typeface="Arial" panose="020B0604020202020204" pitchFamily="34" charset="0"/>
              <a:buChar char="•"/>
            </a:pPr>
            <a:r>
              <a:rPr lang="en-US" dirty="0"/>
              <a:t>Larger receptive fields (neurons see more of input)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Adobe Caslon Pro" charset="0"/>
            </a:endParaRPr>
          </a:p>
        </p:txBody>
      </p:sp>
      <p:pic>
        <p:nvPicPr>
          <p:cNvPr id="40" name="Picture 39" descr="nor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4" t="14581" r="48195" b="51794"/>
          <a:stretch/>
        </p:blipFill>
        <p:spPr>
          <a:xfrm>
            <a:off x="914400" y="3999848"/>
            <a:ext cx="3581400" cy="233479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90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371599" y="4076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90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371599" y="4457047"/>
            <a:ext cx="762000" cy="7620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Picture 6" descr="sum_pool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14442" r="9366" b="17938"/>
          <a:stretch/>
        </p:blipFill>
        <p:spPr>
          <a:xfrm>
            <a:off x="6324600" y="5371448"/>
            <a:ext cx="1931624" cy="12579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4738093" y="423862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Max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38093" y="5752447"/>
            <a:ext cx="1662706" cy="523220"/>
          </a:xfrm>
          <a:prstGeom prst="rect">
            <a:avLst/>
          </a:prstGeom>
        </p:spPr>
        <p:txBody>
          <a:bodyPr wrap="square" lIns="91430" tIns="45715" rIns="91430" bIns="45715"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Sum</a:t>
            </a:r>
          </a:p>
        </p:txBody>
      </p:sp>
      <p:pic>
        <p:nvPicPr>
          <p:cNvPr id="9" name="Picture 8" descr="max_pool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2" t="14319" r="9186" b="17450"/>
          <a:stretch/>
        </p:blipFill>
        <p:spPr>
          <a:xfrm>
            <a:off x="6324599" y="3847447"/>
            <a:ext cx="1910468" cy="126054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0" y="6604084"/>
            <a:ext cx="17363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Rob Fergus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95AFAB7-0B2B-EA4F-B89D-F8E36257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97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  <p:bldP spid="8" grpId="0"/>
      <p:bldP spid="5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1396" y="4574072"/>
            <a:ext cx="55880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width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11373" y="3058648"/>
            <a:ext cx="6483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height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8424" y="4659583"/>
            <a:ext cx="597535" cy="619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98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depth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Title 23"/>
          <p:cNvSpPr>
            <a:spLocks noGrp="1"/>
          </p:cNvSpPr>
          <p:nvPr>
            <p:ph type="title"/>
          </p:nvPr>
        </p:nvSpPr>
        <p:spPr>
          <a:xfrm>
            <a:off x="225099" y="199711"/>
            <a:ext cx="8693800" cy="553998"/>
          </a:xfrm>
        </p:spPr>
        <p:txBody>
          <a:bodyPr/>
          <a:lstStyle/>
          <a:p>
            <a:r>
              <a:rPr lang="en-US" sz="3600" dirty="0"/>
              <a:t>Convolutions: More detail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659CC7C-C5E0-0147-A651-DD1AC093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78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CNNs?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914400"/>
            <a:ext cx="7966587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Convolutional neural networks are a type of </a:t>
            </a:r>
            <a:r>
              <a:rPr lang="en-US" i="1" dirty="0"/>
              <a:t>neural network </a:t>
            </a:r>
            <a:r>
              <a:rPr lang="en-US" dirty="0"/>
              <a:t>with layers that perform special operations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in vision but also in NLP, biomedical etc.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Often they are </a:t>
            </a:r>
            <a:r>
              <a:rPr lang="en-US" i="1" dirty="0"/>
              <a:t>deep</a:t>
            </a:r>
            <a:endParaRPr lang="en-US" dirty="0"/>
          </a:p>
        </p:txBody>
      </p:sp>
      <p:pic>
        <p:nvPicPr>
          <p:cNvPr id="4" name="Picture 2" descr="http://neuralnetworksanddeeplearning.com/images/tikz36.png">
            <a:extLst>
              <a:ext uri="{FF2B5EF4-FFF2-40B4-BE49-F238E27FC236}">
                <a16:creationId xmlns:a16="http://schemas.microsoft.com/office/drawing/2014/main" id="{AD0B4F0B-E712-4008-B502-9C49D5393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2095" y="3429000"/>
            <a:ext cx="5773994" cy="287668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B7580C-942B-48A3-BBC7-B8DAD58BB5AF}"/>
              </a:ext>
            </a:extLst>
          </p:cNvPr>
          <p:cNvSpPr txBox="1"/>
          <p:nvPr/>
        </p:nvSpPr>
        <p:spPr>
          <a:xfrm>
            <a:off x="0" y="6604084"/>
            <a:ext cx="41985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Figure from http://neuralnetworksanddeeplearning.com/chap5.html 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27F807-4D5E-2D4A-A0B7-6543DA4F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1639-4E2F-4550-BAEE-C5BDC1CB80D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431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66447" y="3026236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6447" y="2283009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447" y="2283010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9619" y="3026236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5899" y="465958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874" y="311831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1483" y="505121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5891" y="3312680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5892" y="3161983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892" y="3161982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77491" y="3312680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3116" y="2555867"/>
            <a:ext cx="149860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4249" y="1774792"/>
            <a:ext cx="209232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70817" y="3593272"/>
            <a:ext cx="3466465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filter with the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i.e. “slide over the image spatially,  computing dot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products”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Convolutions: More detail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1A1A959-E36E-8A40-BD9B-C94351F4B9D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142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28618" y="3742969"/>
            <a:ext cx="354965" cy="127000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587918" y="3728145"/>
            <a:ext cx="46355" cy="29845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143993" y="3683073"/>
            <a:ext cx="4799965" cy="1113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800" b="1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number: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08279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result of taking a dot product between the  filter and a small 5x5x3 chunk of the</a:t>
            </a:r>
            <a:r>
              <a:rPr kumimoji="0" sz="18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(i.e. 5*5*3 = 75-dimensional dot product +</a:t>
            </a:r>
            <a:r>
              <a:rPr kumimoji="0" sz="18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bias)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12015" y="2135498"/>
            <a:ext cx="370519" cy="2822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216692" y="4893067"/>
            <a:ext cx="1225637" cy="39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67B520-A50F-A04F-9E2D-170FA2D53A4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5451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00" spc="-5" dirty="0"/>
              <a:t>Convolution</a:t>
            </a:r>
            <a:r>
              <a:rPr sz="3000" spc="-35" dirty="0"/>
              <a:t> </a:t>
            </a:r>
            <a:r>
              <a:rPr sz="3000" spc="-5" dirty="0"/>
              <a:t>Layer</a:t>
            </a:r>
            <a:endParaRPr sz="3000"/>
          </a:p>
        </p:txBody>
      </p:sp>
      <p:sp>
        <p:nvSpPr>
          <p:cNvPr id="17" name="object 17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52739" y="1457505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3245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996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15440" y="2971490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A79004-757F-E64E-AFFF-57AA3A9A2CA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36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074935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74935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74935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67160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38396" y="3170793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38397" y="3020096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38397" y="3020095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9998" y="3170793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34644" y="3285896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5146" y="3427045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764647" y="3189745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00847" y="3040346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26946" y="3427044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07518" y="44246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1820" y="235150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36911" y="481630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3900" y="997684"/>
            <a:ext cx="309562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2739" y="1714496"/>
            <a:ext cx="209232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04258" y="1867498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62195" y="2072118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90910" y="2351022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50624" y="2859548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71892" y="3430344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80538" y="3414619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52910" y="2912271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52910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52910" y="2048098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45134" y="2912271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22910" y="1686104"/>
            <a:ext cx="1751964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410433" y="483814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77943" y="438247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15441" y="2971490"/>
            <a:ext cx="4846955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438400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21872" y="279132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221872" y="204809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221872" y="204809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435044" y="279132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184568" y="874882"/>
            <a:ext cx="41084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00" spc="-5" dirty="0"/>
              <a:t>consider a second, </a:t>
            </a:r>
            <a:r>
              <a:rPr sz="2400" spc="-5" dirty="0">
                <a:solidFill>
                  <a:srgbClr val="38751C"/>
                </a:solidFill>
              </a:rPr>
              <a:t>green</a:t>
            </a:r>
            <a:r>
              <a:rPr sz="2400" spc="30" dirty="0">
                <a:solidFill>
                  <a:srgbClr val="38751C"/>
                </a:solidFill>
              </a:rPr>
              <a:t> </a:t>
            </a:r>
            <a:r>
              <a:rPr sz="2400" spc="-5" dirty="0"/>
              <a:t>filter</a:t>
            </a:r>
            <a:endParaRPr sz="2400"/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6C734C6-7F78-0D46-A08E-4AB077FB8578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3881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221872" y="2562725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2187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21872" y="1819499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5044" y="2562725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03338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03338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03338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95563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7518" y="419607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36911" y="458770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28894" y="3201745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37540" y="318601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52713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52713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2713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449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38835" y="4609550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4412" y="4173096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1819" y="1457505"/>
            <a:ext cx="5594350" cy="2126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2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665480" marR="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Convolution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525"/>
            <a:r>
              <a:rPr sz="2000" spc="-5" dirty="0"/>
              <a:t>For example, if we had 6 5x5 filters, we’ll get 6 separate activation</a:t>
            </a:r>
            <a:r>
              <a:rPr sz="2000" spc="170" dirty="0"/>
              <a:t> </a:t>
            </a:r>
            <a:r>
              <a:rPr sz="2000" spc="-5" dirty="0"/>
              <a:t>maps:</a:t>
            </a:r>
            <a:endParaRPr sz="2000"/>
          </a:p>
        </p:txBody>
      </p:sp>
      <p:sp>
        <p:nvSpPr>
          <p:cNvPr id="24" name="object 24"/>
          <p:cNvSpPr/>
          <p:nvPr/>
        </p:nvSpPr>
        <p:spPr>
          <a:xfrm>
            <a:off x="60051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051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051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973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575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575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575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497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3099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3099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099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021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462312" y="2683672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462312" y="1819498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462312" y="1819499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54537" y="2683672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2673" y="5043567"/>
            <a:ext cx="640207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stack these up to get a “new image” of size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28x28x6!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CEFD82-BFC7-2148-992D-3C7EF973F14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612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8249" y="1087335"/>
            <a:ext cx="7519034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ACB217-F8F1-9948-9DDE-5AD949D7EC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147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640597"/>
          </a:xfrm>
          <a:prstGeom prst="rect">
            <a:avLst/>
          </a:prstGeom>
        </p:spPr>
        <p:txBody>
          <a:bodyPr vert="horz" wrap="square" lIns="0" tIns="80301" rIns="0" bIns="0" rtlCol="0">
            <a:spAutoFit/>
          </a:bodyPr>
          <a:lstStyle/>
          <a:p>
            <a:pPr marL="165735" marR="5080">
              <a:lnSpc>
                <a:spcPct val="100699"/>
              </a:lnSpc>
            </a:pPr>
            <a:r>
              <a:rPr sz="1800" b="1" spc="-5" dirty="0"/>
              <a:t>Preview: </a:t>
            </a:r>
            <a:r>
              <a:rPr sz="1800" spc="-5" dirty="0"/>
              <a:t>ConvNet is a sequence of Convolutional Layers, interspersed with  activation</a:t>
            </a:r>
            <a:r>
              <a:rPr sz="1800" spc="-20" dirty="0"/>
              <a:t> </a:t>
            </a:r>
            <a:r>
              <a:rPr sz="1800" spc="-5" dirty="0"/>
              <a:t>functions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77074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074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074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246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723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702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2113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1872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2321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4221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118110" lvl="0" indent="0" algn="just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 6  5x5x3  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691669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91669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91669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04844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77318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41619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6711" y="475175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25066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55515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37415" y="3351103"/>
            <a:ext cx="749300" cy="1391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29845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e.g.</a:t>
            </a:r>
            <a:r>
              <a:rPr kumimoji="0" sz="1800" b="0" i="0" u="none" strike="noStrike" kern="1200" cap="none" spc="-80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  5x5x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8751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34863" y="2726774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434863" y="1983547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34863" y="1983548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48038" y="2726774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5861" y="3262195"/>
            <a:ext cx="930910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746310" y="3246462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928210" y="3351104"/>
            <a:ext cx="749300" cy="563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CONV,  ReLU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44809" y="3090924"/>
            <a:ext cx="41465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….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73706" y="475175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20512" y="4360129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484814" y="2286950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24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9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2E7E557-C7F0-BA41-BCA9-B3F2D13469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95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898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2"/>
            <a:ext cx="86938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800" b="1" spc="-5" dirty="0"/>
              <a:t>Preview</a:t>
            </a:r>
            <a:endParaRPr sz="1800"/>
          </a:p>
        </p:txBody>
      </p:sp>
      <p:sp>
        <p:nvSpPr>
          <p:cNvPr id="5" name="object 5"/>
          <p:cNvSpPr/>
          <p:nvPr/>
        </p:nvSpPr>
        <p:spPr>
          <a:xfrm>
            <a:off x="1414623" y="1522473"/>
            <a:ext cx="6520261" cy="39070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7182" y="991548"/>
            <a:ext cx="149669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[From recent</a:t>
            </a:r>
            <a:r>
              <a:rPr kumimoji="0" sz="1400" b="0" i="1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Yann  LeCun</a:t>
            </a:r>
            <a:r>
              <a:rPr kumimoji="0" sz="1400" b="0" i="1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slides]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AC34F64-8CB6-E144-A98B-1534D7AC6C7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7556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60050" y="934150"/>
            <a:ext cx="4308841" cy="4455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68216" y="1113624"/>
            <a:ext cx="683895" cy="632460"/>
          </a:xfrm>
          <a:custGeom>
            <a:avLst/>
            <a:gdLst/>
            <a:ahLst/>
            <a:cxnLst/>
            <a:rect l="l" t="t" r="r" b="b"/>
            <a:pathLst>
              <a:path w="683894" h="632460">
                <a:moveTo>
                  <a:pt x="0" y="0"/>
                </a:moveTo>
                <a:lnTo>
                  <a:pt x="683698" y="0"/>
                </a:lnTo>
                <a:lnTo>
                  <a:pt x="6836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0199" y="857250"/>
            <a:ext cx="957580" cy="256540"/>
          </a:xfrm>
          <a:custGeom>
            <a:avLst/>
            <a:gdLst/>
            <a:ahLst/>
            <a:cxnLst/>
            <a:rect l="l" t="t" r="r" b="b"/>
            <a:pathLst>
              <a:path w="957580" h="256540">
                <a:moveTo>
                  <a:pt x="957298" y="0"/>
                </a:moveTo>
                <a:lnTo>
                  <a:pt x="957298" y="256374"/>
                </a:lnTo>
                <a:lnTo>
                  <a:pt x="0" y="256374"/>
                </a:lnTo>
                <a:lnTo>
                  <a:pt x="0" y="0"/>
                </a:lnTo>
                <a:lnTo>
                  <a:pt x="957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1922" y="1027280"/>
            <a:ext cx="7163135" cy="2577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9757" y="1393681"/>
            <a:ext cx="2565400" cy="650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example 5x5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1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(32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total)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03164" y="10273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2825" y="2171847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4865" y="1285076"/>
            <a:ext cx="792480" cy="1109980"/>
          </a:xfrm>
          <a:custGeom>
            <a:avLst/>
            <a:gdLst/>
            <a:ahLst/>
            <a:cxnLst/>
            <a:rect l="l" t="t" r="r" b="b"/>
            <a:pathLst>
              <a:path w="792480" h="1109980">
                <a:moveTo>
                  <a:pt x="792198" y="0"/>
                </a:moveTo>
                <a:lnTo>
                  <a:pt x="0" y="1109962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4642" y="2376759"/>
            <a:ext cx="76200" cy="88900"/>
          </a:xfrm>
          <a:custGeom>
            <a:avLst/>
            <a:gdLst/>
            <a:ahLst/>
            <a:cxnLst/>
            <a:rect l="l" t="t" r="r" b="b"/>
            <a:pathLst>
              <a:path w="76200" h="88900">
                <a:moveTo>
                  <a:pt x="24609" y="0"/>
                </a:moveTo>
                <a:lnTo>
                  <a:pt x="0" y="88644"/>
                </a:lnTo>
                <a:lnTo>
                  <a:pt x="75832" y="36557"/>
                </a:lnTo>
                <a:lnTo>
                  <a:pt x="24609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1400" y="2724331"/>
            <a:ext cx="3530600" cy="83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 call the layer convolutional  because it is related to convolution  of two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signals: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81105" y="5082378"/>
            <a:ext cx="3018155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lement</a:t>
            </a:r>
            <a:r>
              <a:rPr kumimoji="0" lang="en-US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-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wise multiplication and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sum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 a filter and the signal</a:t>
            </a:r>
            <a:r>
              <a:rPr kumimoji="0" sz="1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(image)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2104799" y="1251791"/>
            <a:ext cx="1943735" cy="561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800" spc="-5" dirty="0">
                <a:solidFill>
                  <a:srgbClr val="FF0000"/>
                </a:solidFill>
              </a:rPr>
              <a:t>one filter</a:t>
            </a:r>
            <a:r>
              <a:rPr sz="1800" spc="-60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=&gt;</a:t>
            </a:r>
            <a:endParaRPr sz="1800"/>
          </a:p>
          <a:p>
            <a:pPr marL="12700">
              <a:spcBef>
                <a:spcPts val="15"/>
              </a:spcBef>
            </a:pPr>
            <a:r>
              <a:rPr sz="1800" spc="-5" dirty="0">
                <a:solidFill>
                  <a:srgbClr val="FF0000"/>
                </a:solidFill>
              </a:rPr>
              <a:t>one activation</a:t>
            </a:r>
            <a:r>
              <a:rPr sz="1800" spc="-35" dirty="0">
                <a:solidFill>
                  <a:srgbClr val="FF0000"/>
                </a:solidFill>
              </a:rPr>
              <a:t> </a:t>
            </a:r>
            <a:r>
              <a:rPr sz="1800" spc="-5" dirty="0">
                <a:solidFill>
                  <a:srgbClr val="FF0000"/>
                </a:solidFill>
              </a:rPr>
              <a:t>map</a:t>
            </a:r>
            <a:endParaRPr sz="1800"/>
          </a:p>
        </p:txBody>
      </p:sp>
      <p:sp>
        <p:nvSpPr>
          <p:cNvPr id="19" name="object 19"/>
          <p:cNvSpPr/>
          <p:nvPr/>
        </p:nvSpPr>
        <p:spPr>
          <a:xfrm>
            <a:off x="4908590" y="1035975"/>
            <a:ext cx="248285" cy="257810"/>
          </a:xfrm>
          <a:custGeom>
            <a:avLst/>
            <a:gdLst/>
            <a:ahLst/>
            <a:cxnLst/>
            <a:rect l="l" t="t" r="r" b="b"/>
            <a:pathLst>
              <a:path w="248285" h="257809">
                <a:moveTo>
                  <a:pt x="0" y="0"/>
                </a:moveTo>
                <a:lnTo>
                  <a:pt x="247799" y="0"/>
                </a:lnTo>
                <a:lnTo>
                  <a:pt x="247799" y="257700"/>
                </a:lnTo>
                <a:lnTo>
                  <a:pt x="0" y="25770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53260" y="1293677"/>
            <a:ext cx="3879850" cy="2150745"/>
          </a:xfrm>
          <a:custGeom>
            <a:avLst/>
            <a:gdLst/>
            <a:ahLst/>
            <a:cxnLst/>
            <a:rect l="l" t="t" r="r" b="b"/>
            <a:pathLst>
              <a:path w="3879850" h="2150745">
                <a:moveTo>
                  <a:pt x="3879229" y="0"/>
                </a:moveTo>
                <a:lnTo>
                  <a:pt x="0" y="2150193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77647" y="3416344"/>
            <a:ext cx="91440" cy="69850"/>
          </a:xfrm>
          <a:custGeom>
            <a:avLst/>
            <a:gdLst/>
            <a:ahLst/>
            <a:cxnLst/>
            <a:rect l="l" t="t" r="r" b="b"/>
            <a:pathLst>
              <a:path w="91440" h="69850">
                <a:moveTo>
                  <a:pt x="60357" y="0"/>
                </a:moveTo>
                <a:lnTo>
                  <a:pt x="0" y="69424"/>
                </a:lnTo>
                <a:lnTo>
                  <a:pt x="90867" y="55024"/>
                </a:lnTo>
                <a:lnTo>
                  <a:pt x="60357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02825" y="3458619"/>
            <a:ext cx="565785" cy="632460"/>
          </a:xfrm>
          <a:custGeom>
            <a:avLst/>
            <a:gdLst/>
            <a:ahLst/>
            <a:cxnLst/>
            <a:rect l="l" t="t" r="r" b="b"/>
            <a:pathLst>
              <a:path w="565785" h="632460">
                <a:moveTo>
                  <a:pt x="0" y="0"/>
                </a:moveTo>
                <a:lnTo>
                  <a:pt x="565498" y="0"/>
                </a:lnTo>
                <a:lnTo>
                  <a:pt x="565498" y="632398"/>
                </a:lnTo>
                <a:lnTo>
                  <a:pt x="0" y="6323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604084"/>
            <a:ext cx="28520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Adapted from 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Kristen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40763" y="3785062"/>
            <a:ext cx="3855576" cy="567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/>
          <p:cNvCxnSpPr/>
          <p:nvPr/>
        </p:nvCxnSpPr>
        <p:spPr>
          <a:xfrm flipV="1">
            <a:off x="7555549" y="4296339"/>
            <a:ext cx="0" cy="6675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D606105-7DF4-2948-B103-EB13829AE0A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256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5099" y="1056961"/>
            <a:ext cx="869380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200" spc="-5" dirty="0"/>
              <a:t>A closer look at spatial</a:t>
            </a:r>
            <a:r>
              <a:rPr sz="2200" spc="35" dirty="0"/>
              <a:t> </a:t>
            </a:r>
            <a:r>
              <a:rPr sz="2200" spc="-5" dirty="0"/>
              <a:t>dimensions:</a:t>
            </a:r>
            <a:endParaRPr sz="2200"/>
          </a:p>
        </p:txBody>
      </p:sp>
      <p:sp>
        <p:nvSpPr>
          <p:cNvPr id="5" name="object 5"/>
          <p:cNvSpPr/>
          <p:nvPr/>
        </p:nvSpPr>
        <p:spPr>
          <a:xfrm>
            <a:off x="1267097" y="3312068"/>
            <a:ext cx="132080" cy="663575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67098" y="3161371"/>
            <a:ext cx="282575" cy="814069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67098" y="3161370"/>
            <a:ext cx="282575" cy="151130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98699" y="3312068"/>
            <a:ext cx="0" cy="663575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63345" y="3427170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7"/>
                </a:lnTo>
                <a:lnTo>
                  <a:pt x="27235" y="57790"/>
                </a:lnTo>
                <a:lnTo>
                  <a:pt x="57790" y="27235"/>
                </a:lnTo>
                <a:lnTo>
                  <a:pt x="96537" y="7196"/>
                </a:lnTo>
                <a:lnTo>
                  <a:pt x="141149" y="0"/>
                </a:lnTo>
                <a:lnTo>
                  <a:pt x="195155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73847" y="3568320"/>
            <a:ext cx="1489710" cy="399415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3348" y="3331019"/>
            <a:ext cx="1470025" cy="237490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29547" y="3181621"/>
            <a:ext cx="1334135" cy="386715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55646" y="3568319"/>
            <a:ext cx="1308100" cy="250190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36224" y="4565944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900526" y="2492775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611" y="495758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50573" y="2932599"/>
            <a:ext cx="213360" cy="2014855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0573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0573" y="2189373"/>
            <a:ext cx="956944" cy="743585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3745" y="2932599"/>
            <a:ext cx="0" cy="2014855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32959" y="2008773"/>
            <a:ext cx="929005" cy="220345"/>
          </a:xfrm>
          <a:custGeom>
            <a:avLst/>
            <a:gdLst/>
            <a:ahLst/>
            <a:cxnLst/>
            <a:rect l="l" t="t" r="r" b="b"/>
            <a:pathLst>
              <a:path w="929005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90895" y="2213393"/>
            <a:ext cx="45720" cy="31115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7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7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9611" y="2492296"/>
            <a:ext cx="1346200" cy="523240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79325" y="3000823"/>
            <a:ext cx="46355" cy="3048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00592" y="3571619"/>
            <a:ext cx="230886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09239" y="3555894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03636" y="3053546"/>
            <a:ext cx="92710" cy="1894205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703636" y="2189372"/>
            <a:ext cx="956944" cy="275844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03636" y="2189373"/>
            <a:ext cx="956944" cy="864235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95861" y="3053546"/>
            <a:ext cx="0" cy="1894205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81446" y="1598779"/>
            <a:ext cx="5225415" cy="9791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ts val="20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activation</a:t>
            </a:r>
            <a:r>
              <a:rPr kumimoji="0" sz="1800" b="1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map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32x32x3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image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5x5x3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filter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61159" y="4979424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28660" y="4523748"/>
            <a:ext cx="28003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44146" y="3112765"/>
            <a:ext cx="4469130" cy="125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28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2060575" lvl="0" indent="0" algn="l" defTabSz="914400" rtl="0" eaLnBrk="1" fontAlgn="auto" latinLnBrk="0" hangingPunct="1">
              <a:lnSpc>
                <a:spcPct val="100699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convolve (slide) over all  spatial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8" name="Title 23"/>
          <p:cNvSpPr txBox="1">
            <a:spLocks/>
          </p:cNvSpPr>
          <p:nvPr/>
        </p:nvSpPr>
        <p:spPr>
          <a:xfrm>
            <a:off x="225099" y="199711"/>
            <a:ext cx="869380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Convolutions: More detail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6604084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Andrej </a:t>
            </a: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Karpathy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72DA5B-2818-FF4E-881C-B9D9CECD981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 altLang="zh-C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12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G[i,j] = \sum_{u=-k}^{k} \sum_{v=-k}^{k} H[u,v] F[i+u,j+v]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473.25"/>
  <p:tag name="PICTUREFILESIZE" val="5019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154C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1154CC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2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3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2220</TotalTime>
  <Words>7047</Words>
  <Application>Microsoft Macintosh PowerPoint</Application>
  <PresentationFormat>全屏显示(4:3)</PresentationFormat>
  <Paragraphs>1613</Paragraphs>
  <Slides>155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155</vt:i4>
      </vt:variant>
    </vt:vector>
  </HeadingPairs>
  <TitlesOfParts>
    <vt:vector size="170" baseType="lpstr">
      <vt:lpstr>Adobe Caslon Pro</vt:lpstr>
      <vt:lpstr>Arial</vt:lpstr>
      <vt:lpstr>Arial</vt:lpstr>
      <vt:lpstr>Calibri</vt:lpstr>
      <vt:lpstr>Impact</vt:lpstr>
      <vt:lpstr>Times New Roman</vt:lpstr>
      <vt:lpstr>1_Office Theme</vt:lpstr>
      <vt:lpstr>Blank Presentation</vt:lpstr>
      <vt:lpstr>1_Blank Presentation</vt:lpstr>
      <vt:lpstr>2_Blank Presentation</vt:lpstr>
      <vt:lpstr>3_Blank Presentation</vt:lpstr>
      <vt:lpstr>11_Office Theme</vt:lpstr>
      <vt:lpstr>13_Office Theme</vt:lpstr>
      <vt:lpstr>2_Default Design</vt:lpstr>
      <vt:lpstr>2_Office Theme</vt:lpstr>
      <vt:lpstr>CS 1674: Intro to Computer Vision Convolutional Neural Networks</vt:lpstr>
      <vt:lpstr>Plan for the next few lectures</vt:lpstr>
      <vt:lpstr>Neural network basics</vt:lpstr>
      <vt:lpstr>Why (convolutional) neural networks? </vt:lpstr>
      <vt:lpstr>ImageNet Challenge 2012</vt:lpstr>
      <vt:lpstr>ImageNet Challenge 2012</vt:lpstr>
      <vt:lpstr>ImageNet Challenge 2012</vt:lpstr>
      <vt:lpstr>Example: CNN features for detection</vt:lpstr>
      <vt:lpstr>What are CNNs? </vt:lpstr>
      <vt:lpstr>Traditional Recognition Approach</vt:lpstr>
      <vt:lpstr>What about learning the features?</vt:lpstr>
      <vt:lpstr>“Shallow” vs. “deep” architectures</vt:lpstr>
      <vt:lpstr>Neural network definition</vt:lpstr>
      <vt:lpstr>Neural network definition</vt:lpstr>
      <vt:lpstr>Leaky ReLU max(0.1x, x)</vt:lpstr>
      <vt:lpstr>A multi-layer neural network</vt:lpstr>
      <vt:lpstr>Inspiration: Neuron cells</vt:lpstr>
      <vt:lpstr>Biological analog</vt:lpstr>
      <vt:lpstr>Biological analog</vt:lpstr>
      <vt:lpstr>Multilayer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Feed-forward networks</vt:lpstr>
      <vt:lpstr>Deep neural networks</vt:lpstr>
      <vt:lpstr>How do we train them? </vt:lpstr>
      <vt:lpstr>Classification goal</vt:lpstr>
      <vt:lpstr>Classification scores</vt:lpstr>
      <vt:lpstr>Linear classifier </vt:lpstr>
      <vt:lpstr>Linear classifier </vt:lpstr>
      <vt:lpstr>Linear classifier </vt:lpstr>
      <vt:lpstr>Linear classifier </vt:lpstr>
      <vt:lpstr>Linear classifier: Hinge loss </vt:lpstr>
      <vt:lpstr>Linear classifier: Hinge loss </vt:lpstr>
      <vt:lpstr>Linear classifier: Hinge loss </vt:lpstr>
      <vt:lpstr>Linear classifier: Hinge loss </vt:lpstr>
      <vt:lpstr>Linear classifier: Hinge loss </vt:lpstr>
      <vt:lpstr>Linear classifier: Hinge loss </vt:lpstr>
      <vt:lpstr>Linear classifier: Hinge loss </vt:lpstr>
      <vt:lpstr>Another loss: Softmax (cross-entropy)</vt:lpstr>
      <vt:lpstr>Another loss: Softmax (cross-entropy)</vt:lpstr>
      <vt:lpstr>Other losses</vt:lpstr>
      <vt:lpstr>How to minimize the loss function? </vt:lpstr>
      <vt:lpstr>How to minimize the loss function? </vt:lpstr>
      <vt:lpstr>PowerPoint 演示文稿</vt:lpstr>
      <vt:lpstr>PowerPoint 演示文稿</vt:lpstr>
      <vt:lpstr>current W:</vt:lpstr>
      <vt:lpstr>PowerPoint 演示文稿</vt:lpstr>
      <vt:lpstr>current W:</vt:lpstr>
      <vt:lpstr>PowerPoint 演示文稿</vt:lpstr>
      <vt:lpstr>This is silly. The loss is just a function of W:</vt:lpstr>
      <vt:lpstr>This is silly. The loss is just a function of W:</vt:lpstr>
      <vt:lpstr>PowerPoint 演示文稿</vt:lpstr>
      <vt:lpstr>Loss gradients</vt:lpstr>
      <vt:lpstr>Gradient descent</vt:lpstr>
      <vt:lpstr>Gradient descent</vt:lpstr>
      <vt:lpstr>Mini-batch gradient descent</vt:lpstr>
      <vt:lpstr>Learning rate selection</vt:lpstr>
      <vt:lpstr>Gradient descent in multi-layer nets</vt:lpstr>
      <vt:lpstr>Backpropagation: Graphic example</vt:lpstr>
      <vt:lpstr>Backpropagation: Graphic example</vt:lpstr>
      <vt:lpstr>Backpropagation: Graphic example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e.g. x = -2, y = 5, z = -4</vt:lpstr>
      <vt:lpstr>activations</vt:lpstr>
      <vt:lpstr>activations</vt:lpstr>
      <vt:lpstr>activations</vt:lpstr>
      <vt:lpstr>activations</vt:lpstr>
      <vt:lpstr>activations</vt:lpstr>
      <vt:lpstr>Convolutional neural networks</vt:lpstr>
      <vt:lpstr>Convolutional Neural Networks (CNN)</vt:lpstr>
      <vt:lpstr>Convolutional Neural Networks (CNN)</vt:lpstr>
      <vt:lpstr>1. Convolution</vt:lpstr>
      <vt:lpstr>2. Non-Linearity</vt:lpstr>
      <vt:lpstr>3. Spatial Pooling</vt:lpstr>
      <vt:lpstr>3. Spatial Pooling</vt:lpstr>
      <vt:lpstr>Convolutions: More detail</vt:lpstr>
      <vt:lpstr>Convolutions: More detail</vt:lpstr>
      <vt:lpstr>Convolution Layer</vt:lpstr>
      <vt:lpstr>Convolution Layer</vt:lpstr>
      <vt:lpstr>consider a second, green filter</vt:lpstr>
      <vt:lpstr>For example, if we had 6 5x5 filters, we’ll get 6 separate activation maps:</vt:lpstr>
      <vt:lpstr>Preview: ConvNet is a sequence of Convolution Layers, interspersed with  activation functions</vt:lpstr>
      <vt:lpstr>Preview: ConvNet is a sequence of Convolutional Layers, interspersed with  activation functions</vt:lpstr>
      <vt:lpstr>Preview</vt:lpstr>
      <vt:lpstr>one filter =&gt; one activation map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A closer look at spatial dimensions:</vt:lpstr>
      <vt:lpstr>PowerPoint 演示文稿</vt:lpstr>
      <vt:lpstr>In practice: Common to zero pad the border</vt:lpstr>
      <vt:lpstr>In practice: Common to zero pad the border</vt:lpstr>
      <vt:lpstr>In practice: Common to zero pad the border</vt:lpstr>
      <vt:lpstr>PowerPoint 演示文稿</vt:lpstr>
      <vt:lpstr>PowerPoint 演示文稿</vt:lpstr>
      <vt:lpstr>PowerPoint 演示文稿</vt:lpstr>
      <vt:lpstr>Examples time:</vt:lpstr>
      <vt:lpstr>PowerPoint 演示文稿</vt:lpstr>
      <vt:lpstr>A Common Architecture: AlexNet</vt:lpstr>
      <vt:lpstr>Case Study: VGGNet</vt:lpstr>
      <vt:lpstr>PowerPoint 演示文稿</vt:lpstr>
      <vt:lpstr>Case Study: ResNet</vt:lpstr>
      <vt:lpstr>Case Study: ResNet</vt:lpstr>
      <vt:lpstr>Case Study: ResNet</vt:lpstr>
      <vt:lpstr>PowerPoint 演示文稿</vt:lpstr>
      <vt:lpstr>PowerPoint 演示文稿</vt:lpstr>
      <vt:lpstr>Practical matters</vt:lpstr>
      <vt:lpstr>Comments on training algorithm</vt:lpstr>
      <vt:lpstr>Over-training prevention</vt:lpstr>
      <vt:lpstr>Training: Best practices</vt:lpstr>
      <vt:lpstr>Regularization: Dropout</vt:lpstr>
      <vt:lpstr>Data Augmentation (Jittering)</vt:lpstr>
      <vt:lpstr>Transfer Learning</vt:lpstr>
      <vt:lpstr>Transfer Learning with CNNs</vt:lpstr>
      <vt:lpstr>Transfer Learning with CNNs</vt:lpstr>
      <vt:lpstr>more generic</vt:lpstr>
      <vt:lpstr>Pre-training on ImageNet</vt:lpstr>
      <vt:lpstr>Transfer learning with CNNs is pervasive…</vt:lpstr>
      <vt:lpstr>Semantic segmentation</vt:lpstr>
      <vt:lpstr>Photographer identification</vt:lpstr>
      <vt:lpstr>Analysis of pre-training on ImageNet</vt:lpstr>
      <vt:lpstr>Packages</vt:lpstr>
      <vt:lpstr>Some Learning Resources</vt:lpstr>
      <vt:lpstr>Understanding CNNs</vt:lpstr>
      <vt:lpstr>Recall: Biological analog</vt:lpstr>
      <vt:lpstr>Layer 1</vt:lpstr>
      <vt:lpstr>Layer 2</vt:lpstr>
      <vt:lpstr>Layer 3</vt:lpstr>
      <vt:lpstr>Layer 4 and 5</vt:lpstr>
      <vt:lpstr>总结</vt:lpstr>
      <vt:lpstr>Occlusion experiments</vt:lpstr>
      <vt:lpstr>Occlusion experiments</vt:lpstr>
      <vt:lpstr>Breaking CNNs</vt:lpstr>
      <vt:lpstr>Fooling a linear classifier</vt:lpstr>
      <vt:lpstr>Summary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2770: Computer Vision</dc:title>
  <dc:creator>Adriana I. Kovashka</dc:creator>
  <cp:lastModifiedBy>,</cp:lastModifiedBy>
  <cp:revision>230</cp:revision>
  <dcterms:created xsi:type="dcterms:W3CDTF">2015-04-17T19:15:42Z</dcterms:created>
  <dcterms:modified xsi:type="dcterms:W3CDTF">2021-09-26T04:10:20Z</dcterms:modified>
</cp:coreProperties>
</file>